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12192000"/>
  <p:notesSz cx="6735750" cy="98663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2" y="1"/>
            <a:ext cx="2918830" cy="493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500" lIns="91025" spcFirstLastPara="1" rIns="91025" wrap="square" tIns="455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15375" y="1"/>
            <a:ext cx="2918830" cy="493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500" lIns="91025" spcFirstLastPara="1" rIns="91025" wrap="square" tIns="455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500" lIns="91025" spcFirstLastPara="1" rIns="91025" wrap="square" tIns="455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2" y="9371286"/>
            <a:ext cx="2918830" cy="493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500" lIns="91025" spcFirstLastPara="1" rIns="91025" wrap="square" tIns="455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500" lIns="91025" spcFirstLastPara="1" rIns="91025" wrap="square" tIns="45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CH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Shape 284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Shape 356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Shape 369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Shape 379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Shape 389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 Makler vermittelt Daten, Services und Clouds. 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b="0" i="0" lang="de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kann eine Person, eine Firma, oder ein Software sein. 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b="0" i="0" lang="de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 Definition dieser Rolle muss noch verfeinert werden.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b="0" i="0" lang="de-C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Angebot und Nachfrage zusammenbringen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Shape 429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Shape 438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Shape 447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Shape 456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Shape 465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Shape 474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Shape 484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Shape 511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Shape 521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Shape 124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idx="1" type="body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anchorCtr="0" anchor="t" bIns="45500" lIns="91025" spcFirstLastPara="1" rIns="91025" wrap="square" tIns="455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/>
          <p:nvPr>
            <p:ph idx="2" type="sldImg"/>
          </p:nvPr>
        </p:nvSpPr>
        <p:spPr>
          <a:xfrm>
            <a:off x="77788" y="739775"/>
            <a:ext cx="6580187" cy="37020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foli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und vertikaler Text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kaler Titel und Text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und Inhal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56440" y="188640"/>
            <a:ext cx="1896211" cy="90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eer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1" type="ftr"/>
          </p:nvPr>
        </p:nvSpPr>
        <p:spPr>
          <a:xfrm>
            <a:off x="3791744" y="6356351"/>
            <a:ext cx="46085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bschnitts-&#10;überschrift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wei Inhalte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gleich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ur Titel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halt mit Überschrift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ld mit Überschrift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" name="Shape 68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26.jpg"/><Relationship Id="rId5" Type="http://schemas.openxmlformats.org/officeDocument/2006/relationships/image" Target="../media/image31.jpg"/><Relationship Id="rId6" Type="http://schemas.openxmlformats.org/officeDocument/2006/relationships/image" Target="../media/image22.png"/><Relationship Id="rId7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26.jpg"/><Relationship Id="rId5" Type="http://schemas.openxmlformats.org/officeDocument/2006/relationships/image" Target="../media/image31.jpg"/><Relationship Id="rId6" Type="http://schemas.openxmlformats.org/officeDocument/2006/relationships/image" Target="../media/image22.png"/><Relationship Id="rId7" Type="http://schemas.openxmlformats.org/officeDocument/2006/relationships/image" Target="../media/image28.png"/><Relationship Id="rId8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mydata.org/declaration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Relationship Id="rId4" Type="http://schemas.openxmlformats.org/officeDocument/2006/relationships/image" Target="../media/image34.png"/><Relationship Id="rId5" Type="http://schemas.openxmlformats.org/officeDocument/2006/relationships/image" Target="../media/image45.png"/><Relationship Id="rId6" Type="http://schemas.openxmlformats.org/officeDocument/2006/relationships/image" Target="../media/image40.png"/><Relationship Id="rId7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10" Type="http://schemas.openxmlformats.org/officeDocument/2006/relationships/image" Target="../media/image50.png"/><Relationship Id="rId9" Type="http://schemas.openxmlformats.org/officeDocument/2006/relationships/image" Target="../media/image36.png"/><Relationship Id="rId5" Type="http://schemas.openxmlformats.org/officeDocument/2006/relationships/image" Target="../media/image67.png"/><Relationship Id="rId6" Type="http://schemas.openxmlformats.org/officeDocument/2006/relationships/image" Target="../media/image43.png"/><Relationship Id="rId7" Type="http://schemas.openxmlformats.org/officeDocument/2006/relationships/image" Target="../media/image46.png"/><Relationship Id="rId8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png"/><Relationship Id="rId11" Type="http://schemas.openxmlformats.org/officeDocument/2006/relationships/image" Target="../media/image58.png"/><Relationship Id="rId22" Type="http://schemas.openxmlformats.org/officeDocument/2006/relationships/image" Target="../media/image66.png"/><Relationship Id="rId10" Type="http://schemas.openxmlformats.org/officeDocument/2006/relationships/image" Target="../media/image59.png"/><Relationship Id="rId21" Type="http://schemas.openxmlformats.org/officeDocument/2006/relationships/image" Target="../media/image71.png"/><Relationship Id="rId13" Type="http://schemas.openxmlformats.org/officeDocument/2006/relationships/image" Target="../media/image62.png"/><Relationship Id="rId1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asut.ch/asut/de/page/index.xhtml" TargetMode="External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5" Type="http://schemas.openxmlformats.org/officeDocument/2006/relationships/image" Target="../media/image70.png"/><Relationship Id="rId14" Type="http://schemas.openxmlformats.org/officeDocument/2006/relationships/image" Target="../media/image60.png"/><Relationship Id="rId17" Type="http://schemas.openxmlformats.org/officeDocument/2006/relationships/image" Target="../media/image61.png"/><Relationship Id="rId16" Type="http://schemas.openxmlformats.org/officeDocument/2006/relationships/image" Target="../media/image63.png"/><Relationship Id="rId5" Type="http://schemas.openxmlformats.org/officeDocument/2006/relationships/hyperlink" Target="http://www.swico.ch/de/home" TargetMode="External"/><Relationship Id="rId19" Type="http://schemas.openxmlformats.org/officeDocument/2006/relationships/image" Target="../media/image69.png"/><Relationship Id="rId6" Type="http://schemas.openxmlformats.org/officeDocument/2006/relationships/image" Target="../media/image55.png"/><Relationship Id="rId18" Type="http://schemas.openxmlformats.org/officeDocument/2006/relationships/image" Target="../media/image65.png"/><Relationship Id="rId7" Type="http://schemas.openxmlformats.org/officeDocument/2006/relationships/hyperlink" Target="http://opendata.ch/" TargetMode="External"/><Relationship Id="rId8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13.png"/><Relationship Id="rId8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Relationship Id="rId6" Type="http://schemas.openxmlformats.org/officeDocument/2006/relationships/hyperlink" Target="http://make.opendata.ch/wiki/project:home" TargetMode="External"/><Relationship Id="rId7" Type="http://schemas.openxmlformats.org/officeDocument/2006/relationships/hyperlink" Target="https://hack.opendata.ch/" TargetMode="External"/><Relationship Id="rId8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ctrTitle"/>
          </p:nvPr>
        </p:nvSpPr>
        <p:spPr>
          <a:xfrm>
            <a:off x="2209800" y="2564904"/>
            <a:ext cx="7772400" cy="2808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de-CH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Swiss Data Space – </a:t>
            </a:r>
            <a:br>
              <a:rPr b="0" i="0" lang="de-CH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für eine konstruktive Datenpolitik</a:t>
            </a:r>
            <a:br>
              <a:rPr b="0" i="0" lang="de-CH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der Schweiz</a:t>
            </a:r>
            <a:br>
              <a:rPr b="0" i="0" lang="de-CH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de-CH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Opendata.ch / 2018</a:t>
            </a:r>
            <a:br>
              <a:rPr b="0" i="0" lang="de-CH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Data Konferenz</a:t>
            </a:r>
            <a:br>
              <a:rPr b="0" i="0" lang="de-CH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Juli 2018, St. Gallen </a:t>
            </a:r>
            <a:br>
              <a:rPr b="0" i="0" lang="de-CH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de-CH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André Golliez</a:t>
            </a:r>
            <a:br>
              <a:rPr b="0" i="0" lang="de-CH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Präsident Opendata.ch und Swiss Data Alliance</a:t>
            </a:r>
            <a:endParaRPr/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5104" y="176560"/>
            <a:ext cx="2311536" cy="11642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data.ch" id="91" name="Shape 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360" y="241393"/>
            <a:ext cx="2177983" cy="103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8814" y="3189174"/>
            <a:ext cx="3491722" cy="333617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/>
          <p:nvPr/>
        </p:nvSpPr>
        <p:spPr>
          <a:xfrm>
            <a:off x="1631504" y="3571840"/>
            <a:ext cx="3607524" cy="2520280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Shape 192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Wertschöpfung aus Daten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Shape 19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Shape 194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/>
          </a:p>
        </p:txBody>
      </p:sp>
      <p:sp>
        <p:nvSpPr>
          <p:cNvPr id="195" name="Shape 195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1775519" y="3693230"/>
            <a:ext cx="1259926" cy="360040"/>
          </a:xfrm>
          <a:prstGeom prst="rect">
            <a:avLst/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 &amp; match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3309144" y="3693230"/>
            <a:ext cx="1152128" cy="360040"/>
          </a:xfrm>
          <a:prstGeom prst="rect">
            <a:avLst/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query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3356659" y="5422109"/>
            <a:ext cx="1152128" cy="360040"/>
          </a:xfrm>
          <a:prstGeom prst="rect">
            <a:avLst/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sp>
        <p:nvSpPr>
          <p:cNvPr id="199" name="Shape 199"/>
          <p:cNvSpPr/>
          <p:nvPr/>
        </p:nvSpPr>
        <p:spPr>
          <a:xfrm rot="-5400000">
            <a:off x="1410503" y="4526744"/>
            <a:ext cx="1152128" cy="360040"/>
          </a:xfrm>
          <a:prstGeom prst="rect">
            <a:avLst/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1806547" y="5422109"/>
            <a:ext cx="1259926" cy="360040"/>
          </a:xfrm>
          <a:prstGeom prst="rect">
            <a:avLst/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7104112" y="1196752"/>
            <a:ext cx="1619780" cy="851508"/>
          </a:xfrm>
          <a:prstGeom prst="cloudCallout">
            <a:avLst>
              <a:gd fmla="val -66024" name="adj1"/>
              <a:gd fmla="val 9391" name="adj2"/>
            </a:avLst>
          </a:prstGeom>
          <a:solidFill>
            <a:srgbClr val="CCFF99">
              <a:alpha val="21960"/>
            </a:srgbClr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«Knowledge»</a:t>
            </a:r>
            <a:endParaRPr/>
          </a:p>
        </p:txBody>
      </p:sp>
      <p:pic>
        <p:nvPicPr>
          <p:cNvPr descr="http://img.webme.com/pic/c/computer-fun-sachen/hiterfrund.jpg" id="202" name="Shape 2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1187" y="3375709"/>
            <a:ext cx="5153460" cy="2910364"/>
          </a:xfrm>
          <a:prstGeom prst="leftArrow">
            <a:avLst>
              <a:gd fmla="val 100000" name="adj1"/>
              <a:gd fmla="val 16492" name="adj2"/>
            </a:avLst>
          </a:prstGeom>
          <a:noFill/>
          <a:ln>
            <a:noFill/>
          </a:ln>
        </p:spPr>
      </p:pic>
      <p:sp>
        <p:nvSpPr>
          <p:cNvPr id="203" name="Shape 203"/>
          <p:cNvSpPr/>
          <p:nvPr/>
        </p:nvSpPr>
        <p:spPr>
          <a:xfrm rot="-5400000">
            <a:off x="3719062" y="4583661"/>
            <a:ext cx="1152128" cy="360040"/>
          </a:xfrm>
          <a:prstGeom prst="rect">
            <a:avLst/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André Golliez\AppData\Local\Microsoft\Windows\Temporary Internet Files\Content.IE5\DCHF6A8E\gluehbirne-359x500[1].jpg" id="204" name="Shape 2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5961" y="1124744"/>
            <a:ext cx="446381" cy="62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0432623" id="205" name="Shape 2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4511024" y="1484784"/>
            <a:ext cx="1332548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/>
          <p:nvPr/>
        </p:nvSpPr>
        <p:spPr>
          <a:xfrm rot="-5400000">
            <a:off x="7824193" y="4269293"/>
            <a:ext cx="2520279" cy="1080121"/>
          </a:xfrm>
          <a:prstGeom prst="rect">
            <a:avLst/>
          </a:prstGeom>
          <a:solidFill>
            <a:srgbClr val="FBD4B4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Internet / Smart</a:t>
            </a:r>
            <a:b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Devices / Apps</a:t>
            </a:r>
            <a:endParaRPr/>
          </a:p>
        </p:txBody>
      </p:sp>
      <p:pic>
        <p:nvPicPr>
          <p:cNvPr descr="C:\Users\André Golliez\AppData\Local\Microsoft\Windows\Temporary Internet Files\Content.IE5\2OPCAE8P\250px-R2-D2_Droid[1].png" id="207" name="Shape 20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79976" y="1484785"/>
            <a:ext cx="1056538" cy="140730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/>
          <p:nvPr/>
        </p:nvSpPr>
        <p:spPr>
          <a:xfrm flipH="1">
            <a:off x="2927648" y="1196752"/>
            <a:ext cx="1619780" cy="851508"/>
          </a:xfrm>
          <a:prstGeom prst="cloudCallout">
            <a:avLst>
              <a:gd fmla="val -66024" name="adj1"/>
              <a:gd fmla="val 9391" name="adj2"/>
            </a:avLst>
          </a:prstGeom>
          <a:solidFill>
            <a:srgbClr val="CCFF99">
              <a:alpha val="21960"/>
            </a:srgbClr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«Knowledge»</a:t>
            </a:r>
            <a:endParaRPr/>
          </a:p>
        </p:txBody>
      </p:sp>
      <p:grpSp>
        <p:nvGrpSpPr>
          <p:cNvPr id="209" name="Shape 209"/>
          <p:cNvGrpSpPr/>
          <p:nvPr/>
        </p:nvGrpSpPr>
        <p:grpSpPr>
          <a:xfrm>
            <a:off x="2135560" y="2125940"/>
            <a:ext cx="2211928" cy="1378688"/>
            <a:chOff x="1115616" y="2125940"/>
            <a:chExt cx="2065397" cy="1378688"/>
          </a:xfrm>
        </p:grpSpPr>
        <p:sp>
          <p:nvSpPr>
            <p:cNvPr id="210" name="Shape 210"/>
            <p:cNvSpPr/>
            <p:nvPr/>
          </p:nvSpPr>
          <p:spPr>
            <a:xfrm>
              <a:off x="1115616" y="2125940"/>
              <a:ext cx="2065397" cy="1378688"/>
            </a:xfrm>
            <a:prstGeom prst="bentArrow">
              <a:avLst>
                <a:gd fmla="val 48758" name="adj1"/>
                <a:gd fmla="val 27475" name="adj2"/>
                <a:gd fmla="val 25000" name="adj3"/>
                <a:gd fmla="val 43750" name="adj4"/>
              </a:avLst>
            </a:prstGeom>
            <a:solidFill>
              <a:srgbClr val="CCFF99"/>
            </a:solidFill>
            <a:ln>
              <a:noFill/>
            </a:ln>
            <a:effectLst>
              <a:outerShdw blurRad="50800" rotWithShape="0" algn="tl" dir="2700000" dist="127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1403648" y="2308230"/>
              <a:ext cx="1432448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CH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«Information»</a:t>
              </a:r>
              <a:endParaRPr/>
            </a:p>
          </p:txBody>
        </p:sp>
      </p:grpSp>
      <p:grpSp>
        <p:nvGrpSpPr>
          <p:cNvPr id="212" name="Shape 212"/>
          <p:cNvGrpSpPr/>
          <p:nvPr/>
        </p:nvGrpSpPr>
        <p:grpSpPr>
          <a:xfrm>
            <a:off x="7248127" y="2193455"/>
            <a:ext cx="2232248" cy="1307553"/>
            <a:chOff x="5796136" y="2193454"/>
            <a:chExt cx="2057492" cy="1307553"/>
          </a:xfrm>
        </p:grpSpPr>
        <p:sp>
          <p:nvSpPr>
            <p:cNvPr id="213" name="Shape 213"/>
            <p:cNvSpPr/>
            <p:nvPr/>
          </p:nvSpPr>
          <p:spPr>
            <a:xfrm rot="5400000">
              <a:off x="6171106" y="1818485"/>
              <a:ext cx="1307553" cy="2057492"/>
            </a:xfrm>
            <a:prstGeom prst="bentArrow">
              <a:avLst>
                <a:gd fmla="val 52164" name="adj1"/>
                <a:gd fmla="val 27475" name="adj2"/>
                <a:gd fmla="val 27088" name="adj3"/>
                <a:gd fmla="val 39575" name="adj4"/>
              </a:avLst>
            </a:prstGeom>
            <a:solidFill>
              <a:srgbClr val="CCFF99"/>
            </a:solidFill>
            <a:ln>
              <a:noFill/>
            </a:ln>
            <a:effectLst>
              <a:outerShdw blurRad="50800" rotWithShape="0" algn="tl" dir="2700000" dist="127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6238674" y="2234242"/>
              <a:ext cx="109513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CH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«Decision/</a:t>
              </a:r>
              <a:br>
                <a:rPr lang="de-CH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de-CH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Action»</a:t>
              </a:r>
              <a:endParaRPr/>
            </a:p>
          </p:txBody>
        </p:sp>
      </p:grpSp>
      <p:sp>
        <p:nvSpPr>
          <p:cNvPr id="215" name="Shape 215"/>
          <p:cNvSpPr/>
          <p:nvPr/>
        </p:nvSpPr>
        <p:spPr>
          <a:xfrm>
            <a:off x="2417353" y="4168062"/>
            <a:ext cx="1515370" cy="1114767"/>
          </a:xfrm>
          <a:prstGeom prst="flowChartMagneticDisk">
            <a:avLst/>
          </a:prstGeom>
          <a:solidFill>
            <a:srgbClr val="EAF1D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«Big Data»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 sind kein Erdöl sondern eine Infrastruktur!</a:t>
            </a:r>
            <a:endParaRPr/>
          </a:p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1981200" y="3180110"/>
            <a:ext cx="3970784" cy="3345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de-CH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«Materielle» Infrastrukturen: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de-CH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Schienennetze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de-CH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Strassen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de-CH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Elektrizitätsnetze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de-CH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Wasserversorgung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de-CH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Internet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de-CH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sp>
        <p:nvSpPr>
          <p:cNvPr id="222" name="Shape 22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6023992" y="3180110"/>
            <a:ext cx="4248472" cy="3345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de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«Immaterielle» Infrastrukturen</a:t>
            </a:r>
            <a:r>
              <a:rPr lang="de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Rechtssystem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Ausbildungssystem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Grundlagenforschung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Schriftsprache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de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sp>
        <p:nvSpPr>
          <p:cNvPr id="226" name="Shape 226"/>
          <p:cNvSpPr txBox="1"/>
          <p:nvPr/>
        </p:nvSpPr>
        <p:spPr>
          <a:xfrm>
            <a:off x="1981200" y="1556793"/>
            <a:ext cx="8147248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Infrastructures  are  “the  </a:t>
            </a:r>
            <a:r>
              <a:rPr b="1"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equipment and structures </a:t>
            </a: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[…] that are needed for a country, region, or organization to </a:t>
            </a:r>
            <a:r>
              <a:rPr b="1"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 properly</a:t>
            </a: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(Frischmann, 2012)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2098128" y="4725144"/>
            <a:ext cx="7814297" cy="144016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 als Infrastruktur – drei Merkmale</a:t>
            </a:r>
            <a:endParaRPr/>
          </a:p>
        </p:txBody>
      </p:sp>
      <p:sp>
        <p:nvSpPr>
          <p:cNvPr id="233" name="Shape 23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Shape 235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2348205" y="1457490"/>
            <a:ext cx="2148153" cy="13234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 können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von allen Akteuren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nicht-rivalisierend</a:t>
            </a:r>
            <a:br>
              <a:rPr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genutzt</a:t>
            </a:r>
            <a:r>
              <a:rPr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werden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5087888" y="4869161"/>
            <a:ext cx="1800200" cy="1078881"/>
          </a:xfrm>
          <a:prstGeom prst="flowChartMagneticDisk">
            <a:avLst/>
          </a:prstGeom>
          <a:solidFill>
            <a:srgbClr val="D6E3B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5087888" y="3836872"/>
            <a:ext cx="1800200" cy="52823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Application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/>
          <p:nvPr/>
        </p:nvSpPr>
        <p:spPr>
          <a:xfrm>
            <a:off x="5087888" y="3068960"/>
            <a:ext cx="1800200" cy="57606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/>
          </a:p>
        </p:txBody>
      </p:sp>
      <p:sp>
        <p:nvSpPr>
          <p:cNvPr id="240" name="Shape 240"/>
          <p:cNvSpPr txBox="1"/>
          <p:nvPr/>
        </p:nvSpPr>
        <p:spPr>
          <a:xfrm>
            <a:off x="5129482" y="1457490"/>
            <a:ext cx="1822038" cy="13234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 sind ein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Investitionsgut</a:t>
            </a:r>
            <a:r>
              <a:rPr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(und nicht ein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Konsumgut)</a:t>
            </a:r>
            <a:endParaRPr/>
          </a:p>
        </p:txBody>
      </p:sp>
      <p:sp>
        <p:nvSpPr>
          <p:cNvPr id="241" name="Shape 241"/>
          <p:cNvSpPr txBox="1"/>
          <p:nvPr/>
        </p:nvSpPr>
        <p:spPr>
          <a:xfrm>
            <a:off x="7394569" y="1457490"/>
            <a:ext cx="2510239" cy="13234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 können für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eine </a:t>
            </a:r>
            <a:r>
              <a:rPr b="1"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unbegrenzte </a:t>
            </a:r>
            <a:br>
              <a:rPr b="1"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Anzahl Anwendungen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genutzt werden</a:t>
            </a: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7570736" y="3813038"/>
            <a:ext cx="685505" cy="52823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</a:t>
            </a: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8350341" y="3380908"/>
            <a:ext cx="685505" cy="528233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</a:t>
            </a: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7389287" y="3044784"/>
            <a:ext cx="685505" cy="528233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</a:t>
            </a: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9226920" y="3836871"/>
            <a:ext cx="685505" cy="528233"/>
          </a:xfrm>
          <a:prstGeom prst="roundRect">
            <a:avLst>
              <a:gd fmla="val 16667" name="adj"/>
            </a:avLst>
          </a:prstGeom>
          <a:solidFill>
            <a:srgbClr val="D8D8D8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</a:t>
            </a: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8979458" y="3044784"/>
            <a:ext cx="685505" cy="528233"/>
          </a:xfrm>
          <a:prstGeom prst="roundRect">
            <a:avLst>
              <a:gd fmla="val 16667" name="adj"/>
            </a:avLst>
          </a:prstGeom>
          <a:solidFill>
            <a:srgbClr val="FABF8E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</a:t>
            </a:r>
            <a:endParaRPr/>
          </a:p>
        </p:txBody>
      </p:sp>
      <p:pic>
        <p:nvPicPr>
          <p:cNvPr descr="j0432623" id="247" name="Shape 2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2172682" y="3072780"/>
            <a:ext cx="666274" cy="72008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descr="j0432623" id="248" name="Shape 2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2544900" y="3734317"/>
            <a:ext cx="666274" cy="72008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descr="j0432623" id="249" name="Shape 2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363955" y="3789040"/>
            <a:ext cx="666274" cy="72008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descr="j0432623" id="250" name="Shape 2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016029" y="3072780"/>
            <a:ext cx="666274" cy="72008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descr="j0432623" id="251" name="Shape 2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880125" y="3084743"/>
            <a:ext cx="666274" cy="72008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sp>
        <p:nvSpPr>
          <p:cNvPr id="252" name="Shape 252"/>
          <p:cNvSpPr/>
          <p:nvPr/>
        </p:nvSpPr>
        <p:spPr>
          <a:xfrm>
            <a:off x="7608168" y="4869161"/>
            <a:ext cx="1800200" cy="1078881"/>
          </a:xfrm>
          <a:prstGeom prst="flowChartMagneticDisk">
            <a:avLst/>
          </a:prstGeom>
          <a:solidFill>
            <a:srgbClr val="D6E3B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2602183" y="4869161"/>
            <a:ext cx="1800200" cy="1078881"/>
          </a:xfrm>
          <a:prstGeom prst="flowChartMagneticDisk">
            <a:avLst/>
          </a:prstGeom>
          <a:solidFill>
            <a:srgbClr val="D6E3B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/>
          </a:p>
        </p:txBody>
      </p:sp>
      <p:sp>
        <p:nvSpPr>
          <p:cNvPr id="254" name="Shape 254"/>
          <p:cNvSpPr txBox="1"/>
          <p:nvPr/>
        </p:nvSpPr>
        <p:spPr>
          <a:xfrm>
            <a:off x="7237660" y="6237313"/>
            <a:ext cx="303480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Quelle: OECD-Report  «Data-driven Innovation» (2015)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9" name="Shape 259"/>
          <p:cNvCxnSpPr/>
          <p:nvPr/>
        </p:nvCxnSpPr>
        <p:spPr>
          <a:xfrm>
            <a:off x="5015878" y="3140970"/>
            <a:ext cx="0" cy="288031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60" name="Shape 260"/>
          <p:cNvCxnSpPr/>
          <p:nvPr/>
        </p:nvCxnSpPr>
        <p:spPr>
          <a:xfrm>
            <a:off x="3647724" y="2276872"/>
            <a:ext cx="0" cy="3744416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61" name="Shape 261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 leben länger</a:t>
            </a:r>
            <a:endParaRPr/>
          </a:p>
        </p:txBody>
      </p:sp>
      <p:sp>
        <p:nvSpPr>
          <p:cNvPr id="262" name="Shape 26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Shape 263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/>
          </a:p>
        </p:txBody>
      </p:sp>
      <p:sp>
        <p:nvSpPr>
          <p:cNvPr id="264" name="Shape 264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2495600" y="1772818"/>
            <a:ext cx="1152124" cy="576053"/>
          </a:xfrm>
          <a:prstGeom prst="rect">
            <a:avLst/>
          </a:prstGeom>
          <a:solidFill>
            <a:srgbClr val="FBD4B4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Hardware</a:t>
            </a: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2505770" y="2420889"/>
            <a:ext cx="2510109" cy="792079"/>
          </a:xfrm>
          <a:prstGeom prst="rect">
            <a:avLst/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2519661" y="3284984"/>
            <a:ext cx="6960715" cy="2453359"/>
          </a:xfrm>
          <a:prstGeom prst="rect">
            <a:avLst/>
          </a:prstGeom>
          <a:solidFill>
            <a:srgbClr val="CCFF99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Daten</a:t>
            </a:r>
            <a:endParaRPr/>
          </a:p>
        </p:txBody>
      </p:sp>
      <p:cxnSp>
        <p:nvCxnSpPr>
          <p:cNvPr id="268" name="Shape 268"/>
          <p:cNvCxnSpPr/>
          <p:nvPr/>
        </p:nvCxnSpPr>
        <p:spPr>
          <a:xfrm>
            <a:off x="2351584" y="5877272"/>
            <a:ext cx="7704856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69" name="Shape 269"/>
          <p:cNvSpPr txBox="1"/>
          <p:nvPr/>
        </p:nvSpPr>
        <p:spPr>
          <a:xfrm>
            <a:off x="5491552" y="6011996"/>
            <a:ext cx="13965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Lebensdauer</a:t>
            </a:r>
            <a:endParaRPr/>
          </a:p>
        </p:txBody>
      </p:sp>
      <p:cxnSp>
        <p:nvCxnSpPr>
          <p:cNvPr id="270" name="Shape 270"/>
          <p:cNvCxnSpPr/>
          <p:nvPr/>
        </p:nvCxnSpPr>
        <p:spPr>
          <a:xfrm rot="10800000">
            <a:off x="2327610" y="1484784"/>
            <a:ext cx="23974" cy="439248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71" name="Shape 271"/>
          <p:cNvSpPr txBox="1"/>
          <p:nvPr/>
        </p:nvSpPr>
        <p:spPr>
          <a:xfrm rot="-5400000">
            <a:off x="1540173" y="3769716"/>
            <a:ext cx="8214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Kosten</a:t>
            </a:r>
            <a:endParaRPr/>
          </a:p>
        </p:txBody>
      </p:sp>
      <p:sp>
        <p:nvSpPr>
          <p:cNvPr id="272" name="Shape 272"/>
          <p:cNvSpPr txBox="1"/>
          <p:nvPr/>
        </p:nvSpPr>
        <p:spPr>
          <a:xfrm>
            <a:off x="3287688" y="5949281"/>
            <a:ext cx="62985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Jahre</a:t>
            </a:r>
            <a:endParaRPr/>
          </a:p>
        </p:txBody>
      </p:sp>
      <p:sp>
        <p:nvSpPr>
          <p:cNvPr id="273" name="Shape 273"/>
          <p:cNvSpPr txBox="1"/>
          <p:nvPr/>
        </p:nvSpPr>
        <p:spPr>
          <a:xfrm>
            <a:off x="4727849" y="5949281"/>
            <a:ext cx="70839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Jahre</a:t>
            </a:r>
            <a:endParaRPr/>
          </a:p>
        </p:txBody>
      </p:sp>
      <p:cxnSp>
        <p:nvCxnSpPr>
          <p:cNvPr id="274" name="Shape 274"/>
          <p:cNvCxnSpPr/>
          <p:nvPr/>
        </p:nvCxnSpPr>
        <p:spPr>
          <a:xfrm>
            <a:off x="9480375" y="5738342"/>
            <a:ext cx="0" cy="282946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75" name="Shape 275"/>
          <p:cNvSpPr txBox="1"/>
          <p:nvPr/>
        </p:nvSpPr>
        <p:spPr>
          <a:xfrm>
            <a:off x="9126176" y="5943858"/>
            <a:ext cx="70839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Jahre</a:t>
            </a:r>
            <a:endParaRPr/>
          </a:p>
        </p:txBody>
      </p:sp>
      <p:cxnSp>
        <p:nvCxnSpPr>
          <p:cNvPr id="276" name="Shape 276"/>
          <p:cNvCxnSpPr/>
          <p:nvPr/>
        </p:nvCxnSpPr>
        <p:spPr>
          <a:xfrm rot="10800000">
            <a:off x="2135560" y="3284983"/>
            <a:ext cx="384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77" name="Shape 277"/>
          <p:cNvCxnSpPr/>
          <p:nvPr/>
        </p:nvCxnSpPr>
        <p:spPr>
          <a:xfrm rot="10800000">
            <a:off x="2135560" y="2420888"/>
            <a:ext cx="384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78" name="Shape 278"/>
          <p:cNvCxnSpPr/>
          <p:nvPr/>
        </p:nvCxnSpPr>
        <p:spPr>
          <a:xfrm rot="10800000">
            <a:off x="2135560" y="1772816"/>
            <a:ext cx="384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79" name="Shape 279"/>
          <p:cNvSpPr txBox="1"/>
          <p:nvPr/>
        </p:nvSpPr>
        <p:spPr>
          <a:xfrm>
            <a:off x="1703512" y="3152002"/>
            <a:ext cx="48763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70 %</a:t>
            </a:r>
            <a:endParaRPr/>
          </a:p>
        </p:txBody>
      </p:sp>
      <p:sp>
        <p:nvSpPr>
          <p:cNvPr id="280" name="Shape 280"/>
          <p:cNvSpPr txBox="1"/>
          <p:nvPr/>
        </p:nvSpPr>
        <p:spPr>
          <a:xfrm>
            <a:off x="1703512" y="2276873"/>
            <a:ext cx="48763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20 %</a:t>
            </a:r>
            <a:endParaRPr/>
          </a:p>
        </p:txBody>
      </p:sp>
      <p:sp>
        <p:nvSpPr>
          <p:cNvPr id="281" name="Shape 281"/>
          <p:cNvSpPr txBox="1"/>
          <p:nvPr/>
        </p:nvSpPr>
        <p:spPr>
          <a:xfrm>
            <a:off x="1703512" y="1628801"/>
            <a:ext cx="48763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10 %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Shape 2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0096" y="3189174"/>
            <a:ext cx="3491722" cy="333617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/>
          <p:nvPr/>
        </p:nvSpPr>
        <p:spPr>
          <a:xfrm>
            <a:off x="2128437" y="3571840"/>
            <a:ext cx="3607524" cy="2520280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Shape 288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 kontrolliert die Daten?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Shape 290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/>
          </a:p>
        </p:txBody>
      </p:sp>
      <p:sp>
        <p:nvSpPr>
          <p:cNvPr id="291" name="Shape 291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2272452" y="3693230"/>
            <a:ext cx="1259926" cy="360040"/>
          </a:xfrm>
          <a:prstGeom prst="rect">
            <a:avLst/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 &amp; match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3806077" y="3693230"/>
            <a:ext cx="1152128" cy="360040"/>
          </a:xfrm>
          <a:prstGeom prst="rect">
            <a:avLst/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query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Shape 294"/>
          <p:cNvSpPr/>
          <p:nvPr/>
        </p:nvSpPr>
        <p:spPr>
          <a:xfrm>
            <a:off x="3853592" y="5422109"/>
            <a:ext cx="1152128" cy="360040"/>
          </a:xfrm>
          <a:prstGeom prst="rect">
            <a:avLst/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sp>
        <p:nvSpPr>
          <p:cNvPr id="295" name="Shape 295"/>
          <p:cNvSpPr/>
          <p:nvPr/>
        </p:nvSpPr>
        <p:spPr>
          <a:xfrm rot="-5400000">
            <a:off x="1907436" y="4526744"/>
            <a:ext cx="1152128" cy="360040"/>
          </a:xfrm>
          <a:prstGeom prst="rect">
            <a:avLst/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2303480" y="5422109"/>
            <a:ext cx="1259926" cy="360040"/>
          </a:xfrm>
          <a:prstGeom prst="rect">
            <a:avLst/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7104112" y="1196752"/>
            <a:ext cx="1619780" cy="851508"/>
          </a:xfrm>
          <a:prstGeom prst="cloudCallout">
            <a:avLst>
              <a:gd fmla="val -66024" name="adj1"/>
              <a:gd fmla="val 9391" name="adj2"/>
            </a:avLst>
          </a:prstGeom>
          <a:solidFill>
            <a:srgbClr val="CCFF99">
              <a:alpha val="21960"/>
            </a:srgbClr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«Knowledge»</a:t>
            </a:r>
            <a:endParaRPr/>
          </a:p>
        </p:txBody>
      </p:sp>
      <p:pic>
        <p:nvPicPr>
          <p:cNvPr descr="http://img.webme.com/pic/c/computer-fun-sachen/hiterfrund.jpg" id="298" name="Shape 2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1904" y="3501009"/>
            <a:ext cx="3928110" cy="2810972"/>
          </a:xfrm>
          <a:prstGeom prst="leftArrow">
            <a:avLst>
              <a:gd fmla="val 100000" name="adj1"/>
              <a:gd fmla="val 16492" name="adj2"/>
            </a:avLst>
          </a:prstGeom>
          <a:noFill/>
          <a:ln>
            <a:noFill/>
          </a:ln>
        </p:spPr>
      </p:pic>
      <p:sp>
        <p:nvSpPr>
          <p:cNvPr id="299" name="Shape 299"/>
          <p:cNvSpPr/>
          <p:nvPr/>
        </p:nvSpPr>
        <p:spPr>
          <a:xfrm rot="-5400000">
            <a:off x="4215995" y="4583661"/>
            <a:ext cx="1152128" cy="360040"/>
          </a:xfrm>
          <a:prstGeom prst="rect">
            <a:avLst/>
          </a:prstGeom>
          <a:solidFill>
            <a:srgbClr val="EAF1DD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André Golliez\AppData\Local\Microsoft\Windows\Temporary Internet Files\Content.IE5\DCHF6A8E\gluehbirne-359x500[1].jpg" id="300" name="Shape 3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5961" y="1124744"/>
            <a:ext cx="446381" cy="62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0432623" id="301" name="Shape 3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4511024" y="1484784"/>
            <a:ext cx="1332548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/>
          <p:nvPr/>
        </p:nvSpPr>
        <p:spPr>
          <a:xfrm rot="-5400000">
            <a:off x="7824193" y="4269293"/>
            <a:ext cx="2520279" cy="1080121"/>
          </a:xfrm>
          <a:prstGeom prst="rect">
            <a:avLst/>
          </a:prstGeom>
          <a:solidFill>
            <a:srgbClr val="FBD4B4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Internet / Smart</a:t>
            </a:r>
            <a:b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Devices / Apps</a:t>
            </a:r>
            <a:endParaRPr/>
          </a:p>
        </p:txBody>
      </p:sp>
      <p:pic>
        <p:nvPicPr>
          <p:cNvPr descr="C:\Users\André Golliez\AppData\Local\Microsoft\Windows\Temporary Internet Files\Content.IE5\2OPCAE8P\250px-R2-D2_Droid[1].png" id="303" name="Shape 30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79976" y="1484785"/>
            <a:ext cx="1056538" cy="140730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/>
          <p:nvPr/>
        </p:nvSpPr>
        <p:spPr>
          <a:xfrm flipH="1">
            <a:off x="2927648" y="1196752"/>
            <a:ext cx="1619780" cy="851508"/>
          </a:xfrm>
          <a:prstGeom prst="cloudCallout">
            <a:avLst>
              <a:gd fmla="val -66024" name="adj1"/>
              <a:gd fmla="val 9391" name="adj2"/>
            </a:avLst>
          </a:prstGeom>
          <a:solidFill>
            <a:srgbClr val="CCFF99">
              <a:alpha val="21960"/>
            </a:srgbClr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«Knowledge»</a:t>
            </a:r>
            <a:endParaRPr/>
          </a:p>
        </p:txBody>
      </p:sp>
      <p:grpSp>
        <p:nvGrpSpPr>
          <p:cNvPr id="305" name="Shape 305"/>
          <p:cNvGrpSpPr/>
          <p:nvPr/>
        </p:nvGrpSpPr>
        <p:grpSpPr>
          <a:xfrm>
            <a:off x="2135560" y="2125940"/>
            <a:ext cx="2211928" cy="1378688"/>
            <a:chOff x="1115616" y="2125940"/>
            <a:chExt cx="2065397" cy="1378688"/>
          </a:xfrm>
        </p:grpSpPr>
        <p:sp>
          <p:nvSpPr>
            <p:cNvPr id="306" name="Shape 306"/>
            <p:cNvSpPr/>
            <p:nvPr/>
          </p:nvSpPr>
          <p:spPr>
            <a:xfrm>
              <a:off x="1115616" y="2125940"/>
              <a:ext cx="2065397" cy="1378688"/>
            </a:xfrm>
            <a:prstGeom prst="bentArrow">
              <a:avLst>
                <a:gd fmla="val 48758" name="adj1"/>
                <a:gd fmla="val 27475" name="adj2"/>
                <a:gd fmla="val 25000" name="adj3"/>
                <a:gd fmla="val 43750" name="adj4"/>
              </a:avLst>
            </a:prstGeom>
            <a:solidFill>
              <a:srgbClr val="CCFF99"/>
            </a:solidFill>
            <a:ln>
              <a:noFill/>
            </a:ln>
            <a:effectLst>
              <a:outerShdw blurRad="50800" rotWithShape="0" algn="tl" dir="2700000" dist="127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Shape 307"/>
            <p:cNvSpPr txBox="1"/>
            <p:nvPr/>
          </p:nvSpPr>
          <p:spPr>
            <a:xfrm>
              <a:off x="1403648" y="2308230"/>
              <a:ext cx="1432448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CH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«Information»</a:t>
              </a:r>
              <a:endParaRPr/>
            </a:p>
          </p:txBody>
        </p:sp>
      </p:grpSp>
      <p:grpSp>
        <p:nvGrpSpPr>
          <p:cNvPr id="308" name="Shape 308"/>
          <p:cNvGrpSpPr/>
          <p:nvPr/>
        </p:nvGrpSpPr>
        <p:grpSpPr>
          <a:xfrm>
            <a:off x="7248127" y="2193455"/>
            <a:ext cx="2232248" cy="1307553"/>
            <a:chOff x="5796136" y="2193454"/>
            <a:chExt cx="2057492" cy="1307553"/>
          </a:xfrm>
        </p:grpSpPr>
        <p:sp>
          <p:nvSpPr>
            <p:cNvPr id="309" name="Shape 309"/>
            <p:cNvSpPr/>
            <p:nvPr/>
          </p:nvSpPr>
          <p:spPr>
            <a:xfrm rot="5400000">
              <a:off x="6171106" y="1818485"/>
              <a:ext cx="1307553" cy="2057492"/>
            </a:xfrm>
            <a:prstGeom prst="bentArrow">
              <a:avLst>
                <a:gd fmla="val 52164" name="adj1"/>
                <a:gd fmla="val 27475" name="adj2"/>
                <a:gd fmla="val 27088" name="adj3"/>
                <a:gd fmla="val 39575" name="adj4"/>
              </a:avLst>
            </a:prstGeom>
            <a:solidFill>
              <a:srgbClr val="CCFF99"/>
            </a:solidFill>
            <a:ln>
              <a:noFill/>
            </a:ln>
            <a:effectLst>
              <a:outerShdw blurRad="50800" rotWithShape="0" algn="tl" dir="2700000" dist="127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Shape 310"/>
            <p:cNvSpPr txBox="1"/>
            <p:nvPr/>
          </p:nvSpPr>
          <p:spPr>
            <a:xfrm>
              <a:off x="6238674" y="2234242"/>
              <a:ext cx="109513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CH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«Decision/</a:t>
              </a:r>
              <a:br>
                <a:rPr lang="de-CH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de-CH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Action»</a:t>
              </a:r>
              <a:endParaRPr/>
            </a:p>
          </p:txBody>
        </p:sp>
      </p:grpSp>
      <p:sp>
        <p:nvSpPr>
          <p:cNvPr id="311" name="Shape 311"/>
          <p:cNvSpPr/>
          <p:nvPr/>
        </p:nvSpPr>
        <p:spPr>
          <a:xfrm>
            <a:off x="2914286" y="4168062"/>
            <a:ext cx="1515370" cy="1114767"/>
          </a:xfrm>
          <a:prstGeom prst="flowChartMagneticDisk">
            <a:avLst/>
          </a:prstGeom>
          <a:solidFill>
            <a:srgbClr val="EAF1D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Big Data</a:t>
            </a:r>
            <a:endParaRPr/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335509" y="3412249"/>
            <a:ext cx="464379" cy="4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48128" y="3328238"/>
            <a:ext cx="919938" cy="91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36934" y="3339651"/>
            <a:ext cx="464379" cy="4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96326" y="2692755"/>
            <a:ext cx="464379" cy="4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23198" y="1934866"/>
            <a:ext cx="464379" cy="4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25272" y="4075897"/>
            <a:ext cx="464379" cy="4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56987" y="4174661"/>
            <a:ext cx="464379" cy="4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55701" y="4924125"/>
            <a:ext cx="464379" cy="4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63217" y="5549961"/>
            <a:ext cx="464379" cy="4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40568" y="2080716"/>
            <a:ext cx="464379" cy="4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86014" y="3346250"/>
            <a:ext cx="464379" cy="4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37613" y="5553716"/>
            <a:ext cx="464379" cy="4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59303" y="2525093"/>
            <a:ext cx="464379" cy="4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83739" y="1010534"/>
            <a:ext cx="464379" cy="4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24051" y="964563"/>
            <a:ext cx="464379" cy="464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 Datenschutz-Grundverordnung (DSGVO):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Recht auf Datenübertragbarkeit (Art. 20)</a:t>
            </a:r>
            <a:endParaRPr/>
          </a:p>
        </p:txBody>
      </p:sp>
      <p:sp>
        <p:nvSpPr>
          <p:cNvPr id="332" name="Shape 33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Shape 333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Shape 334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Shape 335"/>
          <p:cNvSpPr txBox="1"/>
          <p:nvPr/>
        </p:nvSpPr>
        <p:spPr>
          <a:xfrm>
            <a:off x="2063552" y="1823334"/>
            <a:ext cx="7848872" cy="369331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b="1" lang="de-CH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    betroffene    Person    </a:t>
            </a:r>
            <a:r>
              <a:rPr lang="de-CH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hat    das    </a:t>
            </a:r>
            <a:r>
              <a:rPr b="1" lang="de-CH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Recht</a:t>
            </a:r>
            <a:r>
              <a:rPr lang="de-CH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  die    sie    betreffenden    </a:t>
            </a:r>
            <a:r>
              <a:rPr b="1" lang="de-CH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personenbezogenen    Daten</a:t>
            </a:r>
            <a:r>
              <a:rPr lang="de-CH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  die    sie    einem Verantwortlichen  bereitgestellt  hat,  in  einem  strukturierten,  gängigen  und  maschinenlesbaren  Format  zu  </a:t>
            </a:r>
            <a:r>
              <a:rPr b="1" lang="de-CH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erhalten</a:t>
            </a:r>
            <a:r>
              <a:rPr lang="de-CH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und  sie hat  das  Recht,  diese  Daten  einem  anderen  Verantwortlichen  ohne  Behinderung  durch  den  Verantwortlichen,  dem  die personenbezogenen  Daten bereitgestellt  wurden,  zu  </a:t>
            </a:r>
            <a:r>
              <a:rPr b="1" lang="de-CH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übermitteln</a:t>
            </a:r>
            <a:r>
              <a:rPr lang="de-CH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…»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Data: 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Kontrolle über alle Daten, die sich auf mich beziehen</a:t>
            </a:r>
            <a:endParaRPr/>
          </a:p>
        </p:txBody>
      </p:sp>
      <p:pic>
        <p:nvPicPr>
          <p:cNvPr id="341" name="Shape 3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6106" y="1600200"/>
            <a:ext cx="5819787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Shape 343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Shape 344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Data - Prinzipien</a:t>
            </a:r>
            <a:endParaRPr/>
          </a:p>
        </p:txBody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HUMAN-CENTRIC CONTROL OF PERSONAL DATA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 AS THE POINT OF INTEGRATION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EMPOWERMENT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PORTABILITY: ACCESS AND RE-USE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TRANSPARENCY AND ACCOUNTABILITY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INTEROPERABILITY</a:t>
            </a:r>
            <a:endParaRPr/>
          </a:p>
          <a:p>
            <a:pPr indent="0" lvl="0" marL="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Quelle: </a:t>
            </a:r>
            <a:r>
              <a:rPr b="0" i="0" lang="de-CH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https://mydata.org/declaration/</a:t>
            </a: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51" name="Shape 35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Shape 352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Information Management Systems: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Schweizer Startups in Front…</a:t>
            </a:r>
            <a:endParaRPr/>
          </a:p>
        </p:txBody>
      </p:sp>
      <p:sp>
        <p:nvSpPr>
          <p:cNvPr id="359" name="Shape 35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Shape 360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Shape 361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Shape 3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1045" y="1296218"/>
            <a:ext cx="4896544" cy="275430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id="363" name="Shape 3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2661" y="1794654"/>
            <a:ext cx="4896544" cy="275430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id="364" name="Shape 3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9046" y="2534322"/>
            <a:ext cx="4802884" cy="270162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id="365" name="Shape 3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52654" y="3686193"/>
            <a:ext cx="4743159" cy="266802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id="366" name="Shape 3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91100" y="3855509"/>
            <a:ext cx="4430148" cy="249195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/>
        </p:nvSpPr>
        <p:spPr>
          <a:xfrm>
            <a:off x="2063552" y="4221088"/>
            <a:ext cx="8064896" cy="1656184"/>
          </a:xfrm>
          <a:prstGeom prst="rect">
            <a:avLst/>
          </a:prstGeom>
          <a:solidFill>
            <a:srgbClr val="EAF1D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Shape 372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Datenportabilität: 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eine Chance für die Schweiz </a:t>
            </a:r>
            <a:endParaRPr/>
          </a:p>
        </p:txBody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b="0" i="0" lang="de-CH" sz="23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Kein Detail, es geht um einen Paradigmenwechsel.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b="0" i="0" lang="de-CH" sz="23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Datenportabilität führt zu einer verbesserten Datennutzung.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b="0" i="0" lang="de-CH" sz="23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Datenportabilität ist relevant für den Persönlichkeitsschutz.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b="0" i="0" lang="de-CH" sz="23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80% aller Schweizer Unternehmen werden Art. 20 der EU DSGVO ab Mai 2018 im Geschäftsverkehr mit EU-Ländern anwenden müssen.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b="0" i="0" lang="de-CH" sz="23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Schweiz kann Pionierland für die Datenportabilität werden - Abwarten gefährdet den digitalen Standort Schweiz.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r>
              <a:t/>
            </a:r>
            <a:endParaRPr b="0" i="0" sz="23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r>
              <a:rPr b="0" i="0" lang="de-CH" sz="23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Gesetzliche Grundlagen: Datenportabilität im Schweizer</a:t>
            </a:r>
            <a:br>
              <a:rPr b="0" i="0" lang="de-CH" sz="23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3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Datenschutzgesetz verankern!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r>
              <a:rPr b="0" i="0" lang="de-CH" sz="23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Selbstregulierung: branchenspezifische Standards </a:t>
            </a:r>
            <a:br>
              <a:rPr b="0" i="0" lang="de-CH" sz="23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3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für die Datenportabilität erarbeiten und einführen! </a:t>
            </a:r>
            <a:endParaRPr/>
          </a:p>
        </p:txBody>
      </p:sp>
      <p:sp>
        <p:nvSpPr>
          <p:cNvPr id="374" name="Shape 37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Shape 375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Shape 376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Agenda:</a:t>
            </a:r>
            <a:endParaRPr/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Data – wo stehen wir?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 sind eine Infrastruktur!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Data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Shared Data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Swiss Data Space – Basis für das Datenökosystem der Schweiz</a:t>
            </a:r>
            <a:endParaRPr/>
          </a:p>
        </p:txBody>
      </p:sp>
      <p:sp>
        <p:nvSpPr>
          <p:cNvPr id="98" name="Shape 9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Zwischen Closed und Open: Shared Data</a:t>
            </a:r>
            <a:endParaRPr/>
          </a:p>
        </p:txBody>
      </p:sp>
      <p:pic>
        <p:nvPicPr>
          <p:cNvPr id="382" name="Shape 38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5065" y="1484785"/>
            <a:ext cx="8061871" cy="452596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sp>
        <p:nvSpPr>
          <p:cNvPr id="383" name="Shape 38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Shape 384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Shape 385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Shape 386"/>
          <p:cNvSpPr txBox="1"/>
          <p:nvPr/>
        </p:nvSpPr>
        <p:spPr>
          <a:xfrm>
            <a:off x="7943707" y="6072883"/>
            <a:ext cx="21838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Quelle: Open Data Institute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Shared Data Space: 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für einen kontrollierten Datenaustausch zwischen Unternehmen</a:t>
            </a:r>
            <a:endParaRPr/>
          </a:p>
        </p:txBody>
      </p:sp>
      <p:pic>
        <p:nvPicPr>
          <p:cNvPr id="392" name="Shape 39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9780" y="1412777"/>
            <a:ext cx="6860596" cy="483606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Shape 39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Shape 394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Shape 395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Shape 400"/>
          <p:cNvPicPr preferRelativeResize="0"/>
          <p:nvPr/>
        </p:nvPicPr>
        <p:blipFill rotWithShape="1">
          <a:blip r:embed="rId3">
            <a:alphaModFix/>
          </a:blip>
          <a:srcRect b="26082" l="14774" r="6110" t="19248"/>
          <a:stretch/>
        </p:blipFill>
        <p:spPr>
          <a:xfrm>
            <a:off x="3044658" y="2201764"/>
            <a:ext cx="6116708" cy="29782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1" name="Shape 401"/>
          <p:cNvGrpSpPr/>
          <p:nvPr/>
        </p:nvGrpSpPr>
        <p:grpSpPr>
          <a:xfrm>
            <a:off x="3250466" y="1576524"/>
            <a:ext cx="1380037" cy="1358305"/>
            <a:chOff x="1313161" y="37481"/>
            <a:chExt cx="1380037" cy="1358305"/>
          </a:xfrm>
        </p:grpSpPr>
        <p:pic>
          <p:nvPicPr>
            <p:cNvPr id="402" name="Shape 40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13161" y="37481"/>
              <a:ext cx="1380037" cy="1358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Shape 403"/>
            <p:cNvSpPr txBox="1"/>
            <p:nvPr/>
          </p:nvSpPr>
          <p:spPr>
            <a:xfrm>
              <a:off x="1376125" y="392789"/>
              <a:ext cx="1257576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CH" sz="1800">
                  <a:solidFill>
                    <a:srgbClr val="599187"/>
                  </a:solidFill>
                  <a:latin typeface="Calibri"/>
                  <a:ea typeface="Calibri"/>
                  <a:cs typeface="Calibri"/>
                  <a:sym typeface="Calibri"/>
                </a:rPr>
                <a:t>Service- Lieferanten</a:t>
              </a:r>
              <a:endParaRPr/>
            </a:p>
          </p:txBody>
        </p:sp>
      </p:grpSp>
      <p:grpSp>
        <p:nvGrpSpPr>
          <p:cNvPr id="404" name="Shape 404"/>
          <p:cNvGrpSpPr/>
          <p:nvPr/>
        </p:nvGrpSpPr>
        <p:grpSpPr>
          <a:xfrm>
            <a:off x="6309131" y="1268760"/>
            <a:ext cx="1257383" cy="1469226"/>
            <a:chOff x="4723254" y="29877"/>
            <a:chExt cx="1257383" cy="1469226"/>
          </a:xfrm>
        </p:grpSpPr>
        <p:pic>
          <p:nvPicPr>
            <p:cNvPr id="405" name="Shape 40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23254" y="29877"/>
              <a:ext cx="1257383" cy="1469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Shape 406"/>
            <p:cNvSpPr txBox="1"/>
            <p:nvPr/>
          </p:nvSpPr>
          <p:spPr>
            <a:xfrm>
              <a:off x="4758923" y="535649"/>
              <a:ext cx="1194214" cy="707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CH" sz="1700">
                  <a:solidFill>
                    <a:srgbClr val="6A9CB6"/>
                  </a:solidFill>
                  <a:latin typeface="Calibri"/>
                  <a:ea typeface="Calibri"/>
                  <a:cs typeface="Calibri"/>
                  <a:sym typeface="Calibri"/>
                </a:rPr>
                <a:t>Daten-Lieferanten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600">
                <a:solidFill>
                  <a:srgbClr val="6A9CB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Shape 407"/>
          <p:cNvGrpSpPr/>
          <p:nvPr/>
        </p:nvGrpSpPr>
        <p:grpSpPr>
          <a:xfrm>
            <a:off x="7631575" y="1694366"/>
            <a:ext cx="1800646" cy="1737020"/>
            <a:chOff x="6303021" y="495198"/>
            <a:chExt cx="1800646" cy="1737020"/>
          </a:xfrm>
        </p:grpSpPr>
        <p:pic>
          <p:nvPicPr>
            <p:cNvPr id="408" name="Shape 40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303021" y="495198"/>
              <a:ext cx="1800646" cy="1737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9" name="Shape 409"/>
            <p:cNvSpPr txBox="1"/>
            <p:nvPr/>
          </p:nvSpPr>
          <p:spPr>
            <a:xfrm>
              <a:off x="6568744" y="903535"/>
              <a:ext cx="1449235" cy="9848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00">
                <a:solidFill>
                  <a:srgbClr val="9D409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rgbClr val="9D409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CH" sz="1800">
                  <a:solidFill>
                    <a:srgbClr val="9D4092"/>
                  </a:solidFill>
                  <a:latin typeface="Calibri"/>
                  <a:ea typeface="Calibri"/>
                  <a:cs typeface="Calibri"/>
                  <a:sym typeface="Calibri"/>
                </a:rPr>
                <a:t>Datenmarkt Kunden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rgbClr val="9D409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00">
                <a:solidFill>
                  <a:srgbClr val="9D409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Shape 410"/>
          <p:cNvGrpSpPr/>
          <p:nvPr/>
        </p:nvGrpSpPr>
        <p:grpSpPr>
          <a:xfrm>
            <a:off x="7787296" y="3872081"/>
            <a:ext cx="1500588" cy="1465142"/>
            <a:chOff x="6263296" y="2495698"/>
            <a:chExt cx="1500588" cy="1465142"/>
          </a:xfrm>
        </p:grpSpPr>
        <p:pic>
          <p:nvPicPr>
            <p:cNvPr id="411" name="Shape 4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263296" y="2495698"/>
              <a:ext cx="1500588" cy="14651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2" name="Shape 412"/>
            <p:cNvSpPr txBox="1"/>
            <p:nvPr/>
          </p:nvSpPr>
          <p:spPr>
            <a:xfrm>
              <a:off x="6309845" y="2912560"/>
              <a:ext cx="1399479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900">
                <a:solidFill>
                  <a:srgbClr val="60973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CH" sz="1800">
                  <a:solidFill>
                    <a:srgbClr val="60973F"/>
                  </a:solidFill>
                  <a:latin typeface="Calibri"/>
                  <a:ea typeface="Calibri"/>
                  <a:cs typeface="Calibri"/>
                  <a:sym typeface="Calibri"/>
                </a:rPr>
                <a:t>Endkunden</a:t>
              </a:r>
              <a:br>
                <a:rPr b="1" lang="de-CH" sz="1800">
                  <a:solidFill>
                    <a:srgbClr val="60973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b="1" sz="900">
                <a:solidFill>
                  <a:srgbClr val="6097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Shape 413"/>
          <p:cNvGrpSpPr/>
          <p:nvPr/>
        </p:nvGrpSpPr>
        <p:grpSpPr>
          <a:xfrm>
            <a:off x="6010462" y="3872080"/>
            <a:ext cx="1419325" cy="2202206"/>
            <a:chOff x="4486460" y="2750076"/>
            <a:chExt cx="1419325" cy="2202206"/>
          </a:xfrm>
        </p:grpSpPr>
        <p:pic>
          <p:nvPicPr>
            <p:cNvPr id="414" name="Shape 4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486460" y="2750076"/>
              <a:ext cx="1419325" cy="22022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5" name="Shape 415"/>
            <p:cNvSpPr txBox="1"/>
            <p:nvPr/>
          </p:nvSpPr>
          <p:spPr>
            <a:xfrm>
              <a:off x="4786423" y="3958184"/>
              <a:ext cx="1071237" cy="5847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rgbClr val="AC434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CH" sz="1800">
                  <a:solidFill>
                    <a:srgbClr val="AC434C"/>
                  </a:solidFill>
                  <a:latin typeface="Calibri"/>
                  <a:ea typeface="Calibri"/>
                  <a:cs typeface="Calibri"/>
                  <a:sym typeface="Calibri"/>
                </a:rPr>
                <a:t>Broker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600">
                <a:solidFill>
                  <a:srgbClr val="AC434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6" name="Shape 416"/>
          <p:cNvGrpSpPr/>
          <p:nvPr/>
        </p:nvGrpSpPr>
        <p:grpSpPr>
          <a:xfrm>
            <a:off x="3315553" y="5028858"/>
            <a:ext cx="1399828" cy="1303288"/>
            <a:chOff x="1647176" y="3789975"/>
            <a:chExt cx="1399828" cy="1303288"/>
          </a:xfrm>
        </p:grpSpPr>
        <p:pic>
          <p:nvPicPr>
            <p:cNvPr id="417" name="Shape 4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647176" y="3789975"/>
              <a:ext cx="1399828" cy="1303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8" name="Shape 418"/>
            <p:cNvSpPr txBox="1"/>
            <p:nvPr/>
          </p:nvSpPr>
          <p:spPr>
            <a:xfrm>
              <a:off x="1684706" y="4054745"/>
              <a:ext cx="1328676" cy="707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CH" sz="1700">
                  <a:solidFill>
                    <a:srgbClr val="DEAF44"/>
                  </a:solidFill>
                  <a:latin typeface="Calibri"/>
                  <a:ea typeface="Calibri"/>
                  <a:cs typeface="Calibri"/>
                  <a:sym typeface="Calibri"/>
                </a:rPr>
                <a:t>Cloud-Lieferanten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600">
                <a:solidFill>
                  <a:srgbClr val="DEAF4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Shape 419"/>
          <p:cNvGrpSpPr/>
          <p:nvPr/>
        </p:nvGrpSpPr>
        <p:grpSpPr>
          <a:xfrm>
            <a:off x="2135921" y="3334820"/>
            <a:ext cx="1497800" cy="1721538"/>
            <a:chOff x="247538" y="1958437"/>
            <a:chExt cx="1497800" cy="1721538"/>
          </a:xfrm>
        </p:grpSpPr>
        <p:pic>
          <p:nvPicPr>
            <p:cNvPr id="420" name="Shape 42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47538" y="1958437"/>
              <a:ext cx="1497800" cy="17215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1" name="Shape 421"/>
            <p:cNvSpPr txBox="1"/>
            <p:nvPr/>
          </p:nvSpPr>
          <p:spPr>
            <a:xfrm>
              <a:off x="321163" y="2190453"/>
              <a:ext cx="1350549" cy="10772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rgbClr val="7676AE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CH" sz="1600">
                  <a:solidFill>
                    <a:srgbClr val="7676AE"/>
                  </a:solidFill>
                  <a:latin typeface="Calibri"/>
                  <a:ea typeface="Calibri"/>
                  <a:cs typeface="Calibri"/>
                  <a:sym typeface="Calibri"/>
                </a:rPr>
                <a:t>Forschung Entwicklung &amp; Bildung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rgbClr val="7676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Shape 422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Shared Data-Beispiel: Data Market Austria</a:t>
            </a:r>
            <a:endParaRPr/>
          </a:p>
        </p:txBody>
      </p:sp>
      <p:sp>
        <p:nvSpPr>
          <p:cNvPr id="423" name="Shape 42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Shape 424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Shape 425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Shape 426"/>
          <p:cNvSpPr txBox="1"/>
          <p:nvPr/>
        </p:nvSpPr>
        <p:spPr>
          <a:xfrm>
            <a:off x="6153557" y="6135108"/>
            <a:ext cx="398218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Quelle: Data Market Austria, Interim Evaluation Meeting, 25. April, Wien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Shared Data-Beispiel: Industrial Data Spaces (Fraunhofer)</a:t>
            </a:r>
            <a:endParaRPr/>
          </a:p>
        </p:txBody>
      </p:sp>
      <p:pic>
        <p:nvPicPr>
          <p:cNvPr id="432" name="Shape 4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7214" y="1600201"/>
            <a:ext cx="8037573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Shape 43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Shape 434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Shape 435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Swiss Data Space: Basis für das Daten-Ökosystem der Schweiz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Shape 44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Shape 442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Shape 443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4" name="Shape 4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9364" y="980728"/>
            <a:ext cx="7920137" cy="5528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Vertrauen im Zentrum - die Daten des Swiss Data Space …</a:t>
            </a:r>
            <a:endParaRPr/>
          </a:p>
        </p:txBody>
      </p:sp>
      <p:sp>
        <p:nvSpPr>
          <p:cNvPr id="450" name="Shape 450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sind korrekt, vollständig und in ihrer Entstehung nachvollziehbar.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sind nur für Berechtigte zugänglich und geraten nicht in falsche Hände.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werden vor Missbrauch und Manipulation geschützt.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sind so lange zugänglich, wie sie benötigt werden resp. wie es vorgeschrieben ist.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werden korrigiert resp. gelöscht, wenn sie nicht mehr zutreffend sind.  </a:t>
            </a:r>
            <a:endParaRPr/>
          </a:p>
        </p:txBody>
      </p:sp>
      <p:sp>
        <p:nvSpPr>
          <p:cNvPr id="451" name="Shape 45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Shape 452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Shape 453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Sektorspezifische, regionale und lokale Ausprägungen 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Swiss Data Space</a:t>
            </a:r>
            <a:endParaRPr/>
          </a:p>
        </p:txBody>
      </p:sp>
      <p:sp>
        <p:nvSpPr>
          <p:cNvPr id="459" name="Shape 459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0" i="0" lang="de-CH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Mobilität (ÖV, Individualverkehr, Logistik)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0" i="0" lang="de-CH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Energie und Umwelt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0" i="0" lang="de-CH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Gesundheit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0" i="0" lang="de-CH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Bildung, Forschung und Kultur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0" i="0" lang="de-CH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Finanzwirtschaft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0" i="0" lang="de-CH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Medien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0" i="0" lang="de-CH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Verwaltung (und Politik, inkl. öffentliche Finanzen)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0" i="0" lang="de-CH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Tourismus (und Regionalentwicklung)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0" i="0" lang="de-CH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Landwirtschaft und Ernährung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0" i="0" lang="de-CH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Bauwesen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Char char="•"/>
            </a:pPr>
            <a:r>
              <a:rPr b="0" i="0" lang="de-CH" sz="25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  <a:p>
            <a:pPr indent="-178435" lvl="0" marL="34290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t/>
            </a:r>
            <a:endParaRPr b="0" i="0" sz="259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Shape 461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Shape 462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Datenpolitik ist Infrastrukturpolitik: 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lokal, regional, national und…</a:t>
            </a:r>
            <a:endParaRPr/>
          </a:p>
        </p:txBody>
      </p:sp>
      <p:pic>
        <p:nvPicPr>
          <p:cNvPr id="468" name="Shape 46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9576" y="1392778"/>
            <a:ext cx="7416824" cy="5158034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Shape 46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Shape 470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Shape 471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«Aufbau eines gemeinsamen europäischen Datenraums»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(Mitteilung der EU-Kommission vom 24. April 2018)</a:t>
            </a:r>
            <a:endParaRPr/>
          </a:p>
        </p:txBody>
      </p:sp>
      <p:sp>
        <p:nvSpPr>
          <p:cNvPr id="477" name="Shape 47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Shape 478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Shape 479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0" name="Shape 48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440" y="1565527"/>
            <a:ext cx="3672408" cy="46717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sp>
        <p:nvSpPr>
          <p:cNvPr id="481" name="Shape 481"/>
          <p:cNvSpPr txBox="1"/>
          <p:nvPr/>
        </p:nvSpPr>
        <p:spPr>
          <a:xfrm>
            <a:off x="5303912" y="1629955"/>
            <a:ext cx="6120681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«Aufbauend  auf  den  geltenden  </a:t>
            </a:r>
            <a:r>
              <a:rPr b="1"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Datenschutzvorschriften</a:t>
            </a: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schlägt  die  Kommission ein Maßnahmenpaket  vor,  das  einen  wichtigen  Schritt  auf  dem  Weg  zu  einem  gemeinsamen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Datenraum in der EU darstellt – einem nahtlosen digitalen Gebiet, welches die Entwicklung neuer auf Daten beruhender Produkte und Dienstleistungen ermöglicht. Zusammen mit dieser Mitteilung legt die Kommission Folgendes vor: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einen  Vorschlag  zur  Überarbeitung  der  Richtlinie  über  die  Weiterverwendung  von Informationen des öffentlichen Sektors (</a:t>
            </a:r>
            <a:r>
              <a:rPr b="1"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PSI-Richtlinie</a:t>
            </a: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eine  Überarbeitung  der  Empfehlung  über  den  Zugang  zu  </a:t>
            </a:r>
            <a:r>
              <a:rPr b="1"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wissenschaftlichen Informationen </a:t>
            </a: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 deren Bewahrung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einen Leitfaden für die gemeinsame Nutzung von </a:t>
            </a:r>
            <a:r>
              <a:rPr b="1"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Daten des Privatsektors</a:t>
            </a:r>
            <a:r>
              <a:rPr lang="de-CH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.»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 Swiss Data Alliance –   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Kollektivmitglieder (Stand Juni 2018)</a:t>
            </a:r>
            <a:endParaRPr/>
          </a:p>
        </p:txBody>
      </p:sp>
      <p:sp>
        <p:nvSpPr>
          <p:cNvPr id="487" name="Shape 48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Shape 488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Shape 489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sut" id="490" name="Shape 49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3473" y="1432980"/>
            <a:ext cx="2713295" cy="1419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wico" id="491" name="Shape 49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85618" y="1410601"/>
            <a:ext cx="2569279" cy="13445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Data" id="492" name="Shape 492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49319" y="1480281"/>
            <a:ext cx="2569279" cy="13445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tatic.wixstatic.com/media/afe0ac_028c3d313c35463a850fcdc93fa01b83.png/v1/fill/w_750,h_259,al_c,usm_0.66_1.00_0.01/afe0ac_028c3d313c35463a850fcdc93fa01b83.png" id="493" name="Shape 49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01055" y="1721014"/>
            <a:ext cx="2499403" cy="8631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BM " id="494" name="Shape 49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798890" y="3429000"/>
            <a:ext cx="2267475" cy="10311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IP" id="495" name="Shape 49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387961" y="4066984"/>
            <a:ext cx="3207956" cy="16809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sler Stiftung" id="496" name="Shape 49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174899" y="4761200"/>
            <a:ext cx="2876783" cy="258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goldbachgroup.com/-/media/images/logos/250x75/gbg-logo_250x75.png?h=75&amp;la=de-CH&amp;w=250&amp;hash=0F153927550B9C33A6142BECF9B555A520056E57" id="497" name="Shape 49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205486" y="3640140"/>
            <a:ext cx="2569277" cy="7707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 ONE" id="498" name="Shape 49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752009" y="2502938"/>
            <a:ext cx="2857500" cy="1238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ts About Me" id="499" name="Shape 49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425159" y="2431133"/>
            <a:ext cx="2857500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WB" id="500" name="Shape 50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999831" y="3448762"/>
            <a:ext cx="2857500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Shape 50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267354" y="5592628"/>
            <a:ext cx="2188047" cy="3858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althBank.coop" id="502" name="Shape 50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404291" y="3484031"/>
            <a:ext cx="2177278" cy="1064899"/>
          </a:xfrm>
          <a:prstGeom prst="rect">
            <a:avLst/>
          </a:prstGeom>
          <a:noFill/>
          <a:ln>
            <a:noFill/>
          </a:ln>
        </p:spPr>
      </p:pic>
      <p:sp>
        <p:nvSpPr>
          <p:cNvPr descr="Accenture" id="503" name="Shape 503"/>
          <p:cNvSpPr/>
          <p:nvPr/>
        </p:nvSpPr>
        <p:spPr>
          <a:xfrm>
            <a:off x="5943600" y="3014666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Bildergebnis fÃ¼r accenture schweiz" id="504" name="Shape 504"/>
          <p:cNvSpPr/>
          <p:nvPr/>
        </p:nvSpPr>
        <p:spPr>
          <a:xfrm>
            <a:off x="5951145" y="3985673"/>
            <a:ext cx="1749909" cy="17499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Shape 50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174898" y="2825674"/>
            <a:ext cx="2125410" cy="5593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790FF63FE2BBF4EB4D6571D502B08A1@EURP195" id="506" name="Shape 50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061192" y="4592760"/>
            <a:ext cx="1914810" cy="6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Shape 50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2219143" y="5513025"/>
            <a:ext cx="2569468" cy="427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xa" id="508" name="Shape 50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3503877" y="2410170"/>
            <a:ext cx="2857500" cy="14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 Open Data Geschichte: es war einmal ein Präsident (2009), 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 Premierminister (2010) und eine G-8 (2013)…</a:t>
            </a:r>
            <a:endParaRPr/>
          </a:p>
        </p:txBody>
      </p:sp>
      <p:pic>
        <p:nvPicPr>
          <p:cNvPr id="106" name="Shape 10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9496" y="1549574"/>
            <a:ext cx="3731063" cy="292475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sp>
        <p:nvSpPr>
          <p:cNvPr id="107" name="Shape 10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108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5800" y="2348880"/>
            <a:ext cx="3312368" cy="331236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id="111" name="Shape 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9433" y="3910168"/>
            <a:ext cx="3731063" cy="242410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Eine konstruktive Datenpolitik…</a:t>
            </a:r>
            <a:endParaRPr/>
          </a:p>
        </p:txBody>
      </p:sp>
      <p:sp>
        <p:nvSpPr>
          <p:cNvPr id="514" name="Shape 514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fördert die bessere Nutzung der vorhandenen Daten.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ermöglicht Innovation, wirtschaftliches Wachstum, höhere Effizienz und wissenschaftliche Erkenntnisse.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schafft einen fairen Interessensausgleich zwischen Individuen, Unternehmen und Öffentlichkeit.</a:t>
            </a:r>
            <a:endParaRPr/>
          </a:p>
        </p:txBody>
      </p:sp>
      <p:sp>
        <p:nvSpPr>
          <p:cNvPr id="515" name="Shape 51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Shape 516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Shape 517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3071172" y="4307612"/>
            <a:ext cx="6120680" cy="156966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«Gemeinsam für Daten, </a:t>
            </a:r>
            <a:br>
              <a:rPr lang="de-CH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CH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von denen alle profitieren – </a:t>
            </a:r>
            <a:br>
              <a:rPr lang="de-CH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CH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wirtschaftlich, sozial und kulturell»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Shape 524"/>
          <p:cNvSpPr txBox="1"/>
          <p:nvPr>
            <p:ph idx="11" type="ftr"/>
          </p:nvPr>
        </p:nvSpPr>
        <p:spPr>
          <a:xfrm>
            <a:off x="3791744" y="6356351"/>
            <a:ext cx="46085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Shape 52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Shape 526"/>
          <p:cNvSpPr txBox="1"/>
          <p:nvPr>
            <p:ph idx="4294967295" type="body"/>
          </p:nvPr>
        </p:nvSpPr>
        <p:spPr>
          <a:xfrm>
            <a:off x="2028584" y="1052736"/>
            <a:ext cx="8229600" cy="936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de-CH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Vielen Dank für die Aufmerksamkeit!</a:t>
            </a:r>
            <a:endParaRPr/>
          </a:p>
        </p:txBody>
      </p:sp>
      <p:pic>
        <p:nvPicPr>
          <p:cNvPr id="527" name="Shape 5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1785" y="3933056"/>
            <a:ext cx="3717265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data.ch" id="528" name="Shape 5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270" y="2001780"/>
            <a:ext cx="3638295" cy="1728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1412776"/>
            <a:ext cx="8046156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 2017: Open.Whitehouse.gov – 0 Results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51984" y="2889117"/>
            <a:ext cx="4896544" cy="32584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bringt eigentlich Open Data?... </a:t>
            </a:r>
            <a:endParaRPr/>
          </a:p>
        </p:txBody>
      </p:sp>
      <p:pic>
        <p:nvPicPr>
          <p:cNvPr id="127" name="Shape 1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9456" y="1376845"/>
            <a:ext cx="5361286" cy="293720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sp>
        <p:nvSpPr>
          <p:cNvPr id="128" name="Shape 12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6040" y="2264689"/>
            <a:ext cx="4573555" cy="25726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id="132" name="Shape 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85668" y="3789040"/>
            <a:ext cx="4373038" cy="245983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 Open Data Bewegung in der Schweiz: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Community, Hackdays und Lobbying seit 2010…</a:t>
            </a:r>
            <a:endParaRPr/>
          </a:p>
        </p:txBody>
      </p:sp>
      <p:sp>
        <p:nvSpPr>
          <p:cNvPr id="138" name="Shape 13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Shape 1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416" y="1268760"/>
            <a:ext cx="4447146" cy="309634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id="142" name="Shape 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5840" y="1860077"/>
            <a:ext cx="5219606" cy="293602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descr="https://opendata.ch/files/2011/08/make.opendata.ch_logo.png" id="143" name="Shape 1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53290" y="3152833"/>
            <a:ext cx="3076907" cy="314652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id="144" name="Shape 1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86081" y="3277126"/>
            <a:ext cx="4029636" cy="302222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4572" y="957577"/>
            <a:ext cx="6068328" cy="341343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sp>
        <p:nvSpPr>
          <p:cNvPr id="150" name="Shape 150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Data-Plattformen in der Schweiz (2018)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Shape 15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Shape 152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295" y="2220599"/>
            <a:ext cx="4296535" cy="241680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id="155" name="Shape 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9103" y="2483332"/>
            <a:ext cx="4639996" cy="260999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id="156" name="Shape 1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90696" y="3100110"/>
            <a:ext cx="4296535" cy="241680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id="157" name="Shape 1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27648" y="4148727"/>
            <a:ext cx="4023599" cy="226327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id="158" name="Shape 1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98925" y="3814361"/>
            <a:ext cx="3997461" cy="224857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7448" y="1733574"/>
            <a:ext cx="4320480" cy="324035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Open Data:</a:t>
            </a:r>
            <a:b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Touch-Fahrplan der SBB und über 200 weitere Hackday-Projekte</a:t>
            </a:r>
            <a:endParaRPr/>
          </a:p>
        </p:txBody>
      </p:sp>
      <p:sp>
        <p:nvSpPr>
          <p:cNvPr id="165" name="Shape 16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C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Shape 1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6200" y="1573382"/>
            <a:ext cx="1750929" cy="357221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pic>
        <p:nvPicPr>
          <p:cNvPr id="169" name="Shape 169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04207" y="1682606"/>
            <a:ext cx="1664421" cy="322422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sp>
        <p:nvSpPr>
          <p:cNvPr id="170" name="Shape 170"/>
          <p:cNvSpPr txBox="1"/>
          <p:nvPr/>
        </p:nvSpPr>
        <p:spPr>
          <a:xfrm>
            <a:off x="2102107" y="5371642"/>
            <a:ext cx="653602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CH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Goto: </a:t>
            </a:r>
            <a:r>
              <a:rPr b="0" i="0" lang="de-CH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http://make.opendata.ch/wiki/project:home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r>
              <a:rPr lang="de-CH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https://hack.opendata.ch/</a:t>
            </a:r>
            <a:r>
              <a:rPr lang="de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descr="Opendata.ch" id="171" name="Shape 1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5400" y="1374838"/>
            <a:ext cx="1905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de-CH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Data in der Schweiz im internationalen Vergleich</a:t>
            </a:r>
            <a:endParaRPr/>
          </a:p>
        </p:txBody>
      </p:sp>
      <p:pic>
        <p:nvPicPr>
          <p:cNvPr id="177" name="Shape 17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408" y="1319635"/>
            <a:ext cx="4554265" cy="366504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sp>
        <p:nvSpPr>
          <p:cNvPr id="178" name="Shape 17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Juli 2018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/>
          <p:nvPr>
            <p:ph idx="11" type="ftr"/>
          </p:nvPr>
        </p:nvSpPr>
        <p:spPr>
          <a:xfrm>
            <a:off x="3791744" y="6356351"/>
            <a:ext cx="51845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Swiss Data Space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Shape 180"/>
          <p:cNvSpPr txBox="1"/>
          <p:nvPr>
            <p:ph idx="12" type="sldNum"/>
          </p:nvPr>
        </p:nvSpPr>
        <p:spPr>
          <a:xfrm>
            <a:off x="9840416" y="6356351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3268138" y="2895765"/>
            <a:ext cx="1224136" cy="504056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3872" y="2493558"/>
            <a:ext cx="6328134" cy="355957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</p:pic>
      <p:sp>
        <p:nvSpPr>
          <p:cNvPr id="183" name="Shape 183"/>
          <p:cNvSpPr/>
          <p:nvPr/>
        </p:nvSpPr>
        <p:spPr>
          <a:xfrm>
            <a:off x="5015880" y="4293096"/>
            <a:ext cx="1194210" cy="46405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767408" y="5041508"/>
            <a:ext cx="259228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Quelle: Europäischen Open Data Portal </a:t>
            </a:r>
            <a:r>
              <a:rPr b="1" lang="de-CH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Data Maturity in Europe 2017 </a:t>
            </a:r>
            <a:endParaRPr/>
          </a:p>
        </p:txBody>
      </p:sp>
      <p:sp>
        <p:nvSpPr>
          <p:cNvPr id="185" name="Shape 185"/>
          <p:cNvSpPr txBox="1"/>
          <p:nvPr/>
        </p:nvSpPr>
        <p:spPr>
          <a:xfrm>
            <a:off x="4871864" y="6063099"/>
            <a:ext cx="259228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Quelle: OKFN, </a:t>
            </a:r>
            <a:r>
              <a:rPr b="1" lang="de-CH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Open Data Index</a:t>
            </a:r>
            <a:r>
              <a:rPr lang="de-CH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