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66" r:id="rId14"/>
    <p:sldId id="267" r:id="rId15"/>
  </p:sldIdLst>
  <p:sldSz cx="9144000" cy="6858000" type="screen4x3"/>
  <p:notesSz cx="6797675" cy="9928225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181E"/>
    <a:srgbClr val="F0F5FD"/>
    <a:srgbClr val="E8F0F8"/>
    <a:srgbClr val="E6E6E6"/>
    <a:srgbClr val="DDDDDD"/>
    <a:srgbClr val="C0C0C0"/>
    <a:srgbClr val="B2B2B2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85" autoAdjust="0"/>
    <p:restoredTop sz="94693" autoAdjust="0"/>
  </p:normalViewPr>
  <p:slideViewPr>
    <p:cSldViewPr showGuides="1">
      <p:cViewPr varScale="1">
        <p:scale>
          <a:sx n="97" d="100"/>
          <a:sy n="97" d="100"/>
        </p:scale>
        <p:origin x="-414" y="-90"/>
      </p:cViewPr>
      <p:guideLst>
        <p:guide orient="horz" pos="2160"/>
        <p:guide orient="horz" pos="1548"/>
        <p:guide orient="horz" pos="799"/>
        <p:guide orient="horz" pos="3339"/>
        <p:guide orient="horz" pos="3884"/>
        <p:guide pos="2880"/>
        <p:guide pos="81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3940A32-AF0C-4FD9-B099-CC36188F3277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CH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907"/>
            <a:ext cx="4984962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BE650ED-B4A1-491E-A2EB-BA8CFAC937F0}" type="slidenum">
              <a:rPr lang="de-CH"/>
              <a:pPr/>
              <a:t>‹#›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E47609-E508-4296-ACBB-235353CDEBBC}" type="slidenum">
              <a:rPr lang="en-US"/>
              <a:pPr/>
              <a:t>3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996" tIns="46499" rIns="92996" bIns="46499"/>
          <a:lstStyle/>
          <a:p>
            <a:pPr eaLnBrk="1" hangingPunct="1">
              <a:defRPr/>
            </a:pPr>
            <a:r>
              <a:rPr lang="en-US" smtClean="0">
                <a:latin typeface="Arial" pitchFamily="34" charset="0"/>
                <a:ea typeface="ＭＳ Ｐゴシック" pitchFamily="34" charset="-128"/>
              </a:rPr>
              <a:t>Diese Statistikdaten sind für verschiedene Zielgruppen in unterschiedlicher Art bereitgestellt.</a:t>
            </a:r>
          </a:p>
          <a:p>
            <a:pPr eaLnBrk="1" hangingPunct="1">
              <a:defRPr/>
            </a:pPr>
            <a:r>
              <a:rPr lang="en-US" smtClean="0">
                <a:latin typeface="Arial" pitchFamily="34" charset="0"/>
                <a:ea typeface="ＭＳ Ｐゴシック" pitchFamily="34" charset="-128"/>
              </a:rPr>
              <a:t>Zentraler Einstieg ist das Portal Statistik Schweiz, welches vom BFS betrieben wird.</a:t>
            </a:r>
          </a:p>
          <a:p>
            <a:pPr eaLnBrk="1" hangingPunct="1">
              <a:defRPr/>
            </a:pPr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6988" y="2320925"/>
            <a:ext cx="7429500" cy="2773363"/>
          </a:xfrm>
        </p:spPr>
        <p:txBody>
          <a:bodyPr/>
          <a:lstStyle>
            <a:lvl1pPr>
              <a:lnSpc>
                <a:spcPts val="6000"/>
              </a:lnSpc>
              <a:defRPr sz="5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5218113"/>
            <a:ext cx="7429500" cy="1558925"/>
          </a:xfrm>
        </p:spPr>
        <p:txBody>
          <a:bodyPr/>
          <a:lstStyle>
            <a:lvl1pPr>
              <a:lnSpc>
                <a:spcPts val="3600"/>
              </a:lnSpc>
              <a:defRPr sz="3200"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23584" name="Text Box 32"/>
          <p:cNvSpPr txBox="1">
            <a:spLocks noChangeArrowheads="1"/>
          </p:cNvSpPr>
          <p:nvPr/>
        </p:nvSpPr>
        <p:spPr bwMode="auto">
          <a:xfrm>
            <a:off x="4572000" y="387350"/>
            <a:ext cx="3581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sz="800">
                <a:latin typeface="Arial" charset="0"/>
              </a:rPr>
              <a:t>Federal Department of Home Affairs FDHA</a:t>
            </a:r>
            <a:r>
              <a:rPr lang="de-CH" sz="800">
                <a:latin typeface="Arial" charset="0"/>
              </a:rPr>
              <a:t/>
            </a:r>
            <a:br>
              <a:rPr lang="de-CH" sz="800">
                <a:latin typeface="Arial" charset="0"/>
              </a:rPr>
            </a:br>
            <a:r>
              <a:rPr lang="en-US" sz="800" b="1">
                <a:latin typeface="Arial" charset="0"/>
              </a:rPr>
              <a:t>Federal Statistical Office FSO</a:t>
            </a:r>
            <a:endParaRPr lang="de-CH" sz="800" b="1">
              <a:latin typeface="Arial" charset="0"/>
            </a:endParaRPr>
          </a:p>
        </p:txBody>
      </p:sp>
      <p:pic>
        <p:nvPicPr>
          <p:cNvPr id="23591" name="Picture 39" descr="Header_ppt_705-2-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38"/>
            <a:ext cx="661988" cy="6215062"/>
          </a:xfrm>
          <a:prstGeom prst="rect">
            <a:avLst/>
          </a:prstGeom>
          <a:noFill/>
        </p:spPr>
      </p:pic>
      <p:pic>
        <p:nvPicPr>
          <p:cNvPr id="23604" name="Picture 5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7100" y="387350"/>
            <a:ext cx="1979613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95400" y="2133600"/>
            <a:ext cx="3654425" cy="3995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02225" y="2133600"/>
            <a:ext cx="3656013" cy="39957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92925" y="1268413"/>
            <a:ext cx="1865313" cy="4860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295400" y="1268413"/>
            <a:ext cx="5445125" cy="4860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533400" y="3048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CA">
              <a:latin typeface="Arial" charset="0"/>
            </a:endParaRPr>
          </a:p>
        </p:txBody>
      </p:sp>
      <p:sp>
        <p:nvSpPr>
          <p:cNvPr id="1051" name="Rectangle 27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268413"/>
            <a:ext cx="7462838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Der Titel kann einzeilig sein</a:t>
            </a:r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133600"/>
            <a:ext cx="7462838" cy="399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Um den Fliesstext übersichtlich zu halten, sollten Abschnitte gemacht werden. Diese werden zur besseren Lesbarkeit jeweils mit eine Blindzeile getrennt.</a:t>
            </a:r>
            <a:br>
              <a:rPr lang="en-GB" smtClean="0"/>
            </a:br>
            <a:endParaRPr lang="en-GB" smtClean="0"/>
          </a:p>
          <a:p>
            <a:pPr lvl="0"/>
            <a:r>
              <a:rPr lang="en-GB" smtClean="0"/>
              <a:t>Klicken Sie, um die Formate des Vorlagentextes zu bearbeiten</a:t>
            </a:r>
          </a:p>
          <a:p>
            <a:pPr lvl="1"/>
            <a:r>
              <a:rPr lang="en-GB" smtClean="0"/>
              <a:t>Erste Ebene</a:t>
            </a:r>
          </a:p>
          <a:p>
            <a:pPr lvl="2"/>
            <a:r>
              <a:rPr lang="en-GB" smtClean="0"/>
              <a:t>Zweite Ebene</a:t>
            </a:r>
          </a:p>
          <a:p>
            <a:pPr lvl="3"/>
            <a:r>
              <a:rPr lang="en-GB" smtClean="0"/>
              <a:t>Dritte Ebene</a:t>
            </a:r>
          </a:p>
          <a:p>
            <a:pPr lvl="4"/>
            <a:r>
              <a:rPr lang="en-GB" smtClean="0"/>
              <a:t>Vierte Ebene</a:t>
            </a:r>
          </a:p>
        </p:txBody>
      </p:sp>
      <p:sp>
        <p:nvSpPr>
          <p:cNvPr id="1057" name="Text Box 33"/>
          <p:cNvSpPr txBox="1">
            <a:spLocks noChangeArrowheads="1"/>
          </p:cNvSpPr>
          <p:nvPr/>
        </p:nvSpPr>
        <p:spPr bwMode="auto">
          <a:xfrm>
            <a:off x="6448425" y="6205538"/>
            <a:ext cx="22669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lnSpc>
                <a:spcPts val="1200"/>
              </a:lnSpc>
              <a:spcBef>
                <a:spcPct val="50000"/>
              </a:spcBef>
            </a:pPr>
            <a:fld id="{2051D258-2CFE-4705-8061-B561377DB4E2}" type="slidenum">
              <a:rPr lang="de-CH" sz="900">
                <a:latin typeface="Arial" charset="0"/>
              </a:rPr>
              <a:pPr algn="r">
                <a:lnSpc>
                  <a:spcPts val="1200"/>
                </a:lnSpc>
                <a:spcBef>
                  <a:spcPct val="50000"/>
                </a:spcBef>
              </a:pPr>
              <a:t>‹#›</a:t>
            </a:fld>
            <a:r>
              <a:rPr lang="de-CH" sz="900">
                <a:latin typeface="Arial" charset="0"/>
              </a:rPr>
              <a:t> </a:t>
            </a:r>
          </a:p>
        </p:txBody>
      </p:sp>
      <p:sp>
        <p:nvSpPr>
          <p:cNvPr id="1058" name="AutoShape 34"/>
          <p:cNvSpPr>
            <a:spLocks noChangeArrowheads="1"/>
          </p:cNvSpPr>
          <p:nvPr/>
        </p:nvSpPr>
        <p:spPr bwMode="auto">
          <a:xfrm>
            <a:off x="1225550" y="6140450"/>
            <a:ext cx="7232650" cy="53017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lnSpc>
                <a:spcPts val="1200"/>
              </a:lnSpc>
              <a:spcBef>
                <a:spcPct val="50000"/>
              </a:spcBef>
            </a:pPr>
            <a:r>
              <a:rPr lang="en-US" sz="900" smtClean="0">
                <a:latin typeface="Arial" charset="0"/>
              </a:rPr>
              <a:t>Finding and using FSO Data </a:t>
            </a:r>
          </a:p>
          <a:p>
            <a:pPr>
              <a:lnSpc>
                <a:spcPts val="1200"/>
              </a:lnSpc>
              <a:spcBef>
                <a:spcPct val="50000"/>
              </a:spcBef>
            </a:pPr>
            <a:r>
              <a:rPr lang="en-US" sz="900" smtClean="0">
                <a:latin typeface="Arial" charset="0"/>
              </a:rPr>
              <a:t>Alain Nadeau</a:t>
            </a:r>
          </a:p>
        </p:txBody>
      </p:sp>
      <p:sp>
        <p:nvSpPr>
          <p:cNvPr id="1064" name="Line 40"/>
          <p:cNvSpPr>
            <a:spLocks noChangeShapeType="1"/>
          </p:cNvSpPr>
          <p:nvPr/>
        </p:nvSpPr>
        <p:spPr bwMode="auto">
          <a:xfrm flipH="1">
            <a:off x="1259632" y="6165304"/>
            <a:ext cx="749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CH"/>
          </a:p>
        </p:txBody>
      </p:sp>
      <p:sp>
        <p:nvSpPr>
          <p:cNvPr id="1069" name="Text Box 45"/>
          <p:cNvSpPr txBox="1">
            <a:spLocks noChangeArrowheads="1"/>
          </p:cNvSpPr>
          <p:nvPr/>
        </p:nvSpPr>
        <p:spPr bwMode="auto">
          <a:xfrm>
            <a:off x="4572000" y="387350"/>
            <a:ext cx="3581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sz="800">
                <a:latin typeface="Arial" charset="0"/>
              </a:rPr>
              <a:t>Federal Department of Home Affairs FDHA</a:t>
            </a:r>
            <a:r>
              <a:rPr lang="de-CH" sz="800">
                <a:latin typeface="Arial" charset="0"/>
              </a:rPr>
              <a:t/>
            </a:r>
            <a:br>
              <a:rPr lang="de-CH" sz="800">
                <a:latin typeface="Arial" charset="0"/>
              </a:rPr>
            </a:br>
            <a:r>
              <a:rPr lang="en-US" sz="800" b="1">
                <a:latin typeface="Arial" charset="0"/>
              </a:rPr>
              <a:t>Federal Statistical Office FSO</a:t>
            </a:r>
            <a:endParaRPr lang="de-CH" sz="800" b="1">
              <a:latin typeface="Arial" charset="0"/>
            </a:endParaRPr>
          </a:p>
        </p:txBody>
      </p:sp>
      <p:pic>
        <p:nvPicPr>
          <p:cNvPr id="1070" name="Picture 46" descr="Header_ppt_705-2-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42938"/>
            <a:ext cx="661988" cy="6215062"/>
          </a:xfrm>
          <a:prstGeom prst="rect">
            <a:avLst/>
          </a:prstGeom>
          <a:noFill/>
        </p:spPr>
      </p:pic>
      <p:pic>
        <p:nvPicPr>
          <p:cNvPr id="1072" name="Picture 4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27100" y="387350"/>
            <a:ext cx="1979613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176213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lr>
          <a:srgbClr val="000000"/>
        </a:buClr>
        <a:buChar char="•"/>
        <a:defRPr sz="2100">
          <a:solidFill>
            <a:schemeClr val="tx1"/>
          </a:solidFill>
          <a:latin typeface="+mn-lt"/>
        </a:defRPr>
      </a:lvl2pPr>
      <a:lvl3pPr marL="357188" indent="-1778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3pPr>
      <a:lvl4pPr marL="536575" indent="-1778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4pPr>
      <a:lvl5pPr marL="720725" indent="-182563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5pPr>
      <a:lvl6pPr marL="1177925" indent="-182563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6pPr>
      <a:lvl7pPr marL="1635125" indent="-182563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7pPr>
      <a:lvl8pPr marL="2092325" indent="-182563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8pPr>
      <a:lvl9pPr marL="2549525" indent="-182563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fs.admin.ch/bfs/portal/de/index/infothek/lexikon/lex/0.html" TargetMode="External"/><Relationship Id="rId13" Type="http://schemas.openxmlformats.org/officeDocument/2006/relationships/image" Target="../media/image7.png"/><Relationship Id="rId3" Type="http://schemas.openxmlformats.org/officeDocument/2006/relationships/hyperlink" Target="http://www.bfs.admin.ch/bfs/portal/de/index/dienstleistungen/research.html" TargetMode="External"/><Relationship Id="rId7" Type="http://schemas.openxmlformats.org/officeDocument/2006/relationships/image" Target="../media/image4.jpeg"/><Relationship Id="rId12" Type="http://schemas.openxmlformats.org/officeDocument/2006/relationships/hyperlink" Target="http://www.bfs.admin.ch/bfs/portal/de/index/themen/02/03/blank/key/01/zustand_und_entwicklung__tabelle.html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://www.bfs.admin.ch/bfs/portal/de/index/infothek/lexikon/lex/2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tatistik.ch/" TargetMode="External"/><Relationship Id="rId11" Type="http://schemas.openxmlformats.org/officeDocument/2006/relationships/image" Target="../media/image6.jpe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hyperlink" Target="http://www.bfs.admin.ch/bfs/portal/de/index/infothek/onlinedb/stattab.html" TargetMode="External"/><Relationship Id="rId4" Type="http://schemas.openxmlformats.org/officeDocument/2006/relationships/hyperlink" Target="http://www.bfs.admin.ch/bfs/portal/de/index/dienstleistungen/publikationen_statistik/publikationskatalog.html" TargetMode="External"/><Relationship Id="rId9" Type="http://schemas.openxmlformats.org/officeDocument/2006/relationships/image" Target="../media/image5.jpeg"/><Relationship Id="rId14" Type="http://schemas.openxmlformats.org/officeDocument/2006/relationships/hyperlink" Target="http://www.bfs.admin.ch/bfs/portal/de/index/regionen/thematische_karten/02.htm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bfs.admin.ch/bfs/portal/en/index/dienstleistungen/publikationen_statistik/publikationskatalog.html?publicationID=469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www.bfs.admin.ch/bfs/portal/en/index/themen/01/02/blank/key/raeumliche_verteilung/kantone__gemeinden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fs.admin.ch/bfs/portal/de/index/themen/01/22/lexi.html" TargetMode="External"/><Relationship Id="rId2" Type="http://schemas.openxmlformats.org/officeDocument/2006/relationships/hyperlink" Target="http://www.bfs.admin.ch/bfs/portal/de/index/infothek/lexikon/lex/0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://www.bfs.admin.ch/bfs/portal/de/index/themen/01/02/blank/dos/mittlere/01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fs.admin.ch/bfs/portal/de/index/regionen/thematische_karten/02.html" TargetMode="External"/><Relationship Id="rId2" Type="http://schemas.openxmlformats.org/officeDocument/2006/relationships/hyperlink" Target="http://www.pxweb.bfs.admin.ch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graph_2012.03.28.p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lod-datasets_2011-09-19_colored.pn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9" name="Rectangle 9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0" smtClean="0"/>
              <a:t>Finding and Using FSO Data</a:t>
            </a:r>
            <a:br>
              <a:rPr lang="en-US" sz="4000" b="0" smtClean="0"/>
            </a:br>
            <a:r>
              <a:rPr lang="en-US" sz="2800" b="0" smtClean="0"/>
              <a:t>Recipes for </a:t>
            </a:r>
            <a:r>
              <a:rPr lang="en-US" sz="2800" b="0" err="1" smtClean="0"/>
              <a:t>Snackers</a:t>
            </a:r>
            <a:r>
              <a:rPr lang="en-US" sz="2800" b="0" smtClean="0"/>
              <a:t> and Gourmets</a:t>
            </a:r>
            <a:endParaRPr lang="en-US" sz="2800" b="0"/>
          </a:p>
        </p:txBody>
      </p:sp>
      <p:sp>
        <p:nvSpPr>
          <p:cNvPr id="51210" name="Rectangle 10"/>
          <p:cNvSpPr>
            <a:spLocks noGrp="1" noChangeArrowheads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r>
              <a:rPr lang="en-US" sz="2400" dirty="0" smtClean="0"/>
              <a:t>Alain Nadeau, </a:t>
            </a:r>
            <a:r>
              <a:rPr lang="en-US" sz="2400" smtClean="0"/>
              <a:t>Armin Grossenbacher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28.06.2012, opendata.ch</a:t>
            </a:r>
            <a:r>
              <a:rPr lang="en-US" sz="2400" smtClean="0"/>
              <a:t>, Zurich</a:t>
            </a:r>
            <a:r>
              <a:rPr lang="de-CH" dirty="0"/>
              <a:t/>
            </a:r>
            <a:br>
              <a:rPr lang="de-CH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43" name="Rectangle 19"/>
          <p:cNvSpPr>
            <a:spLocks noGrp="1" noChangeArrowheads="1"/>
          </p:cNvSpPr>
          <p:nvPr>
            <p:ph type="title"/>
          </p:nvPr>
        </p:nvSpPr>
        <p:spPr>
          <a:xfrm>
            <a:off x="1295400" y="1335088"/>
            <a:ext cx="7462838" cy="798512"/>
          </a:xfrm>
        </p:spPr>
        <p:txBody>
          <a:bodyPr/>
          <a:lstStyle/>
          <a:p>
            <a:r>
              <a:rPr lang="en-US" b="0" smtClean="0"/>
              <a:t>On Journalists and Cooking</a:t>
            </a:r>
            <a:endParaRPr lang="en-US" b="0"/>
          </a:p>
        </p:txBody>
      </p:sp>
      <p:sp>
        <p:nvSpPr>
          <p:cNvPr id="4" name="TextBox 3"/>
          <p:cNvSpPr txBox="1"/>
          <p:nvPr/>
        </p:nvSpPr>
        <p:spPr>
          <a:xfrm>
            <a:off x="3635896" y="1844824"/>
            <a:ext cx="5349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600" i="1" smtClean="0">
                <a:latin typeface="+mj-lt"/>
              </a:rPr>
              <a:t>Gut </a:t>
            </a:r>
            <a:r>
              <a:rPr lang="fr-CH" sz="1600" i="1" noProof="1" smtClean="0">
                <a:latin typeface="+mj-lt"/>
              </a:rPr>
              <a:t>verdauliche</a:t>
            </a:r>
            <a:r>
              <a:rPr lang="fr-CH" sz="1600" i="1" smtClean="0">
                <a:latin typeface="+mj-lt"/>
              </a:rPr>
              <a:t> </a:t>
            </a:r>
            <a:r>
              <a:rPr lang="fr-CH" sz="1600" i="1" err="1" smtClean="0">
                <a:latin typeface="+mj-lt"/>
              </a:rPr>
              <a:t>Rezepte</a:t>
            </a:r>
            <a:r>
              <a:rPr lang="fr-CH" sz="1600" i="1" smtClean="0">
                <a:latin typeface="+mj-lt"/>
              </a:rPr>
              <a:t> </a:t>
            </a:r>
            <a:r>
              <a:rPr lang="fr-CH" sz="1600" i="1" err="1" smtClean="0">
                <a:latin typeface="+mj-lt"/>
              </a:rPr>
              <a:t>statt</a:t>
            </a:r>
            <a:r>
              <a:rPr lang="fr-CH" sz="1600" i="1" smtClean="0">
                <a:latin typeface="+mj-lt"/>
              </a:rPr>
              <a:t> </a:t>
            </a:r>
            <a:r>
              <a:rPr lang="fr-CH" sz="1600" i="1" err="1" smtClean="0">
                <a:latin typeface="+mj-lt"/>
              </a:rPr>
              <a:t>Datenbrei</a:t>
            </a:r>
            <a:r>
              <a:rPr lang="fr-CH" sz="1600" i="1" smtClean="0">
                <a:latin typeface="+mj-lt"/>
              </a:rPr>
              <a:t> </a:t>
            </a:r>
            <a:r>
              <a:rPr lang="fr-CH" sz="1600" i="1" err="1" smtClean="0">
                <a:latin typeface="+mj-lt"/>
              </a:rPr>
              <a:t>und</a:t>
            </a:r>
            <a:r>
              <a:rPr lang="fr-CH" sz="1600" i="1" smtClean="0">
                <a:latin typeface="+mj-lt"/>
              </a:rPr>
              <a:t> </a:t>
            </a:r>
            <a:r>
              <a:rPr lang="fr-CH" sz="1600" i="1" err="1" smtClean="0">
                <a:latin typeface="+mj-lt"/>
              </a:rPr>
              <a:t>Zahlensalat</a:t>
            </a:r>
            <a:endParaRPr lang="de-CH" sz="1600" i="1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3" y="2636912"/>
            <a:ext cx="3240359" cy="5040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CH" sz="1800" i="1" smtClean="0">
                <a:latin typeface="+mn-lt"/>
              </a:rPr>
              <a:t>Gut verdauliche Rezepte:</a:t>
            </a:r>
            <a:endParaRPr lang="de-CH" sz="1800" i="1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1960" y="2636912"/>
            <a:ext cx="4032447" cy="7200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CH" sz="1800" smtClean="0">
                <a:latin typeface="+mn-lt"/>
              </a:rPr>
              <a:t>Precisely the table I need for my article, ready to insert and reuse</a:t>
            </a:r>
            <a:endParaRPr lang="de-CH" sz="180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4" y="3501008"/>
            <a:ext cx="3240359" cy="5040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CH" sz="1800" i="1" smtClean="0">
                <a:latin typeface="+mn-lt"/>
              </a:rPr>
              <a:t>Datenbrei, Zahlensalat:</a:t>
            </a:r>
            <a:endParaRPr lang="de-CH" sz="1800" i="1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1961" y="3501008"/>
            <a:ext cx="4032447" cy="7200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CH" sz="1800" smtClean="0">
                <a:latin typeface="+mn-lt"/>
              </a:rPr>
              <a:t>Everything else</a:t>
            </a:r>
            <a:endParaRPr lang="de-CH" sz="180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1640" y="4653136"/>
            <a:ext cx="7416824" cy="936104"/>
          </a:xfrm>
          <a:prstGeom prst="rect">
            <a:avLst/>
          </a:prstGeom>
          <a:solidFill>
            <a:schemeClr val="accent3">
              <a:lumMod val="85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fr-CH" sz="1800" smtClean="0">
                <a:latin typeface="+mn-lt"/>
              </a:rPr>
              <a:t>With FSO Data, cooking your own has never been easier, be it a quick snack or a gourmet meal. Most ingredients are already there, or will be in the near future...</a:t>
            </a:r>
            <a:endParaRPr lang="de-CH" sz="180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0"/>
          <p:cNvSpPr txBox="1">
            <a:spLocks noChangeArrowheads="1"/>
          </p:cNvSpPr>
          <p:nvPr/>
        </p:nvSpPr>
        <p:spPr bwMode="auto">
          <a:xfrm>
            <a:off x="2184400" y="5819775"/>
            <a:ext cx="66357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>
                <a:cs typeface="Arial" pitchFamily="34" charset="0"/>
              </a:rPr>
              <a:t>Viele statistische Daten sind frei zugänglich.</a:t>
            </a:r>
            <a:endParaRPr lang="en-US">
              <a:cs typeface="Arial" pitchFamily="34" charset="0"/>
            </a:endParaRPr>
          </a:p>
        </p:txBody>
      </p:sp>
      <p:sp>
        <p:nvSpPr>
          <p:cNvPr id="5" name="Rad 4"/>
          <p:cNvSpPr/>
          <p:nvPr/>
        </p:nvSpPr>
        <p:spPr>
          <a:xfrm>
            <a:off x="3059113" y="2459038"/>
            <a:ext cx="3471862" cy="3232150"/>
          </a:xfrm>
          <a:prstGeom prst="donut">
            <a:avLst>
              <a:gd name="adj" fmla="val 1506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CH" sz="1800" dirty="0">
              <a:solidFill>
                <a:schemeClr val="tx1"/>
              </a:solidFill>
            </a:endParaRPr>
          </a:p>
        </p:txBody>
      </p:sp>
      <p:sp>
        <p:nvSpPr>
          <p:cNvPr id="8196" name="Rechteck 18"/>
          <p:cNvSpPr>
            <a:spLocks noChangeArrowheads="1"/>
          </p:cNvSpPr>
          <p:nvPr/>
        </p:nvSpPr>
        <p:spPr bwMode="auto">
          <a:xfrm>
            <a:off x="3851275" y="3208338"/>
            <a:ext cx="194468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2000" b="1">
                <a:solidFill>
                  <a:srgbClr val="3333FF"/>
                </a:solidFill>
                <a:latin typeface="Calibri" pitchFamily="34" charset="0"/>
                <a:cs typeface="Arial" pitchFamily="34" charset="0"/>
              </a:rPr>
              <a:t>Die öffentliche Statistik hat Daten als ihr Geschäft</a:t>
            </a:r>
            <a:r>
              <a:rPr lang="de-CH" sz="2000" b="1">
                <a:solidFill>
                  <a:srgbClr val="3333FF"/>
                </a:solidFill>
                <a:latin typeface="Calibri" pitchFamily="34" charset="0"/>
                <a:cs typeface="Arial" pitchFamily="34" charset="0"/>
              </a:rPr>
              <a:t>, </a:t>
            </a:r>
          </a:p>
          <a:p>
            <a:pPr algn="ctr" eaLnBrk="1" hangingPunct="1"/>
            <a:r>
              <a:rPr lang="ru-RU" sz="2000" b="1">
                <a:solidFill>
                  <a:srgbClr val="3333FF"/>
                </a:solidFill>
                <a:latin typeface="Calibri" pitchFamily="34" charset="0"/>
                <a:cs typeface="Arial" pitchFamily="34" charset="0"/>
              </a:rPr>
              <a:t>open data</a:t>
            </a:r>
            <a:endParaRPr lang="de-CH" sz="2000" b="1">
              <a:solidFill>
                <a:srgbClr val="3333FF"/>
              </a:solidFill>
              <a:latin typeface="Calibri" pitchFamily="34" charset="0"/>
              <a:cs typeface="Arial" pitchFamily="34" charset="0"/>
            </a:endParaRPr>
          </a:p>
          <a:p>
            <a:pPr algn="ctr" eaLnBrk="1" hangingPunct="1"/>
            <a:r>
              <a:rPr lang="ru-RU" sz="2000" b="1">
                <a:solidFill>
                  <a:srgbClr val="3333FF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de-CH" sz="2000" b="1">
                <a:solidFill>
                  <a:srgbClr val="3333FF"/>
                </a:solidFill>
                <a:latin typeface="Calibri" pitchFamily="34" charset="0"/>
                <a:cs typeface="Arial" pitchFamily="34" charset="0"/>
              </a:rPr>
              <a:t>„</a:t>
            </a:r>
            <a:r>
              <a:rPr lang="ru-RU" sz="2000" b="1">
                <a:solidFill>
                  <a:srgbClr val="3333FF"/>
                </a:solidFill>
                <a:latin typeface="Calibri" pitchFamily="34" charset="0"/>
                <a:cs typeface="Arial" pitchFamily="34" charset="0"/>
              </a:rPr>
              <a:t>im Blut</a:t>
            </a:r>
            <a:r>
              <a:rPr lang="de-CH" altLang="de-DE" sz="2000" b="1">
                <a:solidFill>
                  <a:srgbClr val="3333FF"/>
                </a:solidFill>
                <a:latin typeface="Calibri" pitchFamily="34" charset="0"/>
                <a:cs typeface="Arial" pitchFamily="34" charset="0"/>
              </a:rPr>
              <a:t>“</a:t>
            </a:r>
            <a:r>
              <a:rPr lang="ru-RU" altLang="ja-JP" sz="2000" b="1">
                <a:solidFill>
                  <a:srgbClr val="3333FF"/>
                </a:solidFill>
                <a:latin typeface="Calibri" pitchFamily="34" charset="0"/>
                <a:cs typeface="Arial" pitchFamily="34" charset="0"/>
              </a:rPr>
              <a:t> </a:t>
            </a:r>
            <a:endParaRPr lang="de-CH" sz="2000">
              <a:solidFill>
                <a:srgbClr val="3333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8197" name="Rectangle 19"/>
          <p:cNvSpPr>
            <a:spLocks noChangeArrowheads="1"/>
          </p:cNvSpPr>
          <p:nvPr/>
        </p:nvSpPr>
        <p:spPr bwMode="auto">
          <a:xfrm>
            <a:off x="0" y="315913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CH">
              <a:cs typeface="Arial" pitchFamily="34" charset="0"/>
            </a:endParaRP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68275" y="2955925"/>
            <a:ext cx="3467100" cy="64135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de-CH" sz="1800" b="1">
                <a:latin typeface="Calibri" pitchFamily="34" charset="0"/>
                <a:cs typeface="Arial" pitchFamily="34" charset="0"/>
              </a:rPr>
              <a:t>Mehr als 50</a:t>
            </a:r>
            <a:r>
              <a:rPr lang="de-CH" altLang="de-DE" sz="1800" b="1">
                <a:latin typeface="Calibri" pitchFamily="34" charset="0"/>
                <a:cs typeface="Arial" pitchFamily="34" charset="0"/>
              </a:rPr>
              <a:t>‘</a:t>
            </a:r>
            <a:r>
              <a:rPr lang="de-CH" sz="1800" b="1">
                <a:latin typeface="Calibri" pitchFamily="34" charset="0"/>
                <a:cs typeface="Arial" pitchFamily="34" charset="0"/>
              </a:rPr>
              <a:t>000 Seiten</a:t>
            </a:r>
          </a:p>
          <a:p>
            <a:pPr algn="ctr" eaLnBrk="1" hangingPunct="1"/>
            <a:r>
              <a:rPr lang="de-CH" sz="1800" b="1">
                <a:latin typeface="Calibri" pitchFamily="34" charset="0"/>
                <a:cs typeface="Arial" pitchFamily="34" charset="0"/>
              </a:rPr>
              <a:t> in DE, FR, (IT, EN, </a:t>
            </a:r>
            <a:r>
              <a:rPr lang="de-CH" sz="1800" b="1" smtClean="0">
                <a:latin typeface="Calibri" pitchFamily="34" charset="0"/>
                <a:cs typeface="Arial" pitchFamily="34" charset="0"/>
              </a:rPr>
              <a:t>RM)</a:t>
            </a:r>
            <a:endParaRPr lang="de-CH" sz="1800" b="1">
              <a:latin typeface="Calibri" pitchFamily="34" charset="0"/>
              <a:cs typeface="Arial" pitchFamily="34" charset="0"/>
            </a:endParaRPr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auto">
          <a:xfrm>
            <a:off x="3502025" y="2952750"/>
            <a:ext cx="2870200" cy="64135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de-CH" sz="1800" b="1">
                <a:latin typeface="Calibri" pitchFamily="34" charset="0"/>
                <a:cs typeface="Arial" pitchFamily="34" charset="0"/>
              </a:rPr>
              <a:t>Tausende Statistik- </a:t>
            </a:r>
          </a:p>
          <a:p>
            <a:pPr algn="ctr" eaLnBrk="1" hangingPunct="1"/>
            <a:r>
              <a:rPr lang="de-CH" sz="1800" b="1">
                <a:latin typeface="Calibri" pitchFamily="34" charset="0"/>
                <a:cs typeface="Arial" pitchFamily="34" charset="0"/>
              </a:rPr>
              <a:t>publikationen als PDF</a:t>
            </a:r>
          </a:p>
        </p:txBody>
      </p:sp>
      <p:sp>
        <p:nvSpPr>
          <p:cNvPr id="7173" name="Rechteck 9"/>
          <p:cNvSpPr>
            <a:spLocks noChangeArrowheads="1"/>
          </p:cNvSpPr>
          <p:nvPr/>
        </p:nvSpPr>
        <p:spPr bwMode="auto">
          <a:xfrm>
            <a:off x="6288088" y="2954338"/>
            <a:ext cx="2676525" cy="64135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de-CH" sz="1800" b="1">
                <a:latin typeface="Calibri" pitchFamily="34" charset="0"/>
                <a:cs typeface="Arial" pitchFamily="34" charset="0"/>
              </a:rPr>
              <a:t>80</a:t>
            </a:r>
            <a:r>
              <a:rPr lang="de-CH" altLang="de-DE" sz="1800" b="1">
                <a:latin typeface="Calibri" pitchFamily="34" charset="0"/>
                <a:cs typeface="Arial" pitchFamily="34" charset="0"/>
              </a:rPr>
              <a:t>’</a:t>
            </a:r>
            <a:r>
              <a:rPr lang="de-CH" sz="1800" b="1">
                <a:latin typeface="Calibri" pitchFamily="34" charset="0"/>
                <a:cs typeface="Arial" pitchFamily="34" charset="0"/>
              </a:rPr>
              <a:t>000 Tabellen im Statistischen Lexikon</a:t>
            </a:r>
          </a:p>
        </p:txBody>
      </p:sp>
      <p:sp>
        <p:nvSpPr>
          <p:cNvPr id="7174" name="Rechteck 11"/>
          <p:cNvSpPr>
            <a:spLocks noChangeArrowheads="1"/>
          </p:cNvSpPr>
          <p:nvPr/>
        </p:nvSpPr>
        <p:spPr bwMode="auto">
          <a:xfrm>
            <a:off x="176213" y="5875338"/>
            <a:ext cx="3100387" cy="64135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de-CH" sz="1800" b="1">
                <a:latin typeface="Calibri" pitchFamily="34" charset="0"/>
                <a:cs typeface="Arial" pitchFamily="34" charset="0"/>
              </a:rPr>
              <a:t>Stat-Tab &gt; 200 Cubes zum interaktiven Tabellieren </a:t>
            </a:r>
          </a:p>
        </p:txBody>
      </p:sp>
      <p:sp>
        <p:nvSpPr>
          <p:cNvPr id="7176" name="Rechteck 14"/>
          <p:cNvSpPr>
            <a:spLocks noChangeArrowheads="1"/>
          </p:cNvSpPr>
          <p:nvPr/>
        </p:nvSpPr>
        <p:spPr bwMode="auto">
          <a:xfrm>
            <a:off x="3149600" y="5872163"/>
            <a:ext cx="3082925" cy="64135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de-CH" sz="1800" b="1">
                <a:latin typeface="Calibri" pitchFamily="34" charset="0"/>
                <a:cs typeface="Arial" pitchFamily="34" charset="0"/>
              </a:rPr>
              <a:t>Visualisierungen mit Datendownload : Stat@las </a:t>
            </a:r>
          </a:p>
        </p:txBody>
      </p:sp>
      <p:sp>
        <p:nvSpPr>
          <p:cNvPr id="7177" name="Rectangle 1">
            <a:hlinkClick r:id="rId3"/>
          </p:cNvPr>
          <p:cNvSpPr>
            <a:spLocks noChangeArrowheads="1"/>
          </p:cNvSpPr>
          <p:nvPr/>
        </p:nvSpPr>
        <p:spPr bwMode="auto">
          <a:xfrm>
            <a:off x="2843808" y="6529179"/>
            <a:ext cx="6048672" cy="338554"/>
          </a:xfrm>
          <a:prstGeom prst="rect">
            <a:avLst/>
          </a:prstGeom>
          <a:solidFill>
            <a:srgbClr val="F0F5FA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/>
            <a:r>
              <a:rPr lang="de-CH" sz="16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Mikrodaten für die </a:t>
            </a:r>
            <a:r>
              <a:rPr lang="de-CH" sz="1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Forschung (nur Public </a:t>
            </a:r>
            <a:r>
              <a:rPr lang="de-CH" sz="1600" b="1" dirty="0" err="1" smtClean="0">
                <a:solidFill>
                  <a:srgbClr val="FF0000"/>
                </a:solidFill>
                <a:latin typeface="+mj-lt"/>
                <a:cs typeface="Arial" pitchFamily="34" charset="0"/>
              </a:rPr>
              <a:t>Use</a:t>
            </a:r>
            <a:r>
              <a:rPr lang="de-CH" sz="16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 Samples)</a:t>
            </a:r>
            <a:endParaRPr lang="de-CH" sz="1600" b="1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2150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30600" y="711200"/>
            <a:ext cx="2565400" cy="22352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" name="Grafik 21" descr="2011-05-14_ogd-homepage.jpg">
            <a:hlinkClick r:id="rId6" tooltip="http://www.statistik.ch/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7800" y="711200"/>
            <a:ext cx="3159125" cy="22320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81" name="Grafik 25" descr="2011-05-14_ogd-lexikon.jpg">
            <a:hlinkClick r:id="rId8"/>
          </p:cNvPr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3963" y="711200"/>
            <a:ext cx="2616200" cy="22288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82" name="Grafik 14" descr="2011-05-14_ogd-statab.jpg">
            <a:hlinkClick r:id="rId10"/>
          </p:cNvPr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5738" y="3700463"/>
            <a:ext cx="2846387" cy="216058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90" name="Picture 22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21425" y="3700463"/>
            <a:ext cx="2640013" cy="261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hteck 12"/>
          <p:cNvSpPr>
            <a:spLocks noChangeArrowheads="1"/>
          </p:cNvSpPr>
          <p:nvPr/>
        </p:nvSpPr>
        <p:spPr bwMode="auto">
          <a:xfrm>
            <a:off x="6156325" y="5872163"/>
            <a:ext cx="2843213" cy="64135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de-CH" sz="1800" b="1">
                <a:latin typeface="Calibri" pitchFamily="34" charset="0"/>
                <a:cs typeface="Arial" pitchFamily="34" charset="0"/>
              </a:rPr>
              <a:t>Geodaten: Arealstatistik</a:t>
            </a:r>
          </a:p>
          <a:p>
            <a:pPr algn="ctr" eaLnBrk="1" hangingPunct="1"/>
            <a:endParaRPr lang="de-CH" sz="1800" b="1">
              <a:latin typeface="Calibri" pitchFamily="34" charset="0"/>
              <a:cs typeface="Arial" pitchFamily="34" charset="0"/>
            </a:endParaRPr>
          </a:p>
        </p:txBody>
      </p:sp>
      <p:sp>
        <p:nvSpPr>
          <p:cNvPr id="8210" name="Rectangle 24"/>
          <p:cNvSpPr>
            <a:spLocks noChangeArrowheads="1"/>
          </p:cNvSpPr>
          <p:nvPr/>
        </p:nvSpPr>
        <p:spPr bwMode="auto">
          <a:xfrm rot="-1558464">
            <a:off x="596900" y="1065213"/>
            <a:ext cx="227488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de-CH" b="1">
                <a:solidFill>
                  <a:srgbClr val="EA6B48"/>
                </a:solidFill>
                <a:cs typeface="Arial" pitchFamily="34" charset="0"/>
                <a:hlinkClick r:id="rId6"/>
              </a:rPr>
              <a:t>www.statistik.ch</a:t>
            </a:r>
            <a:endParaRPr lang="de-CH" b="1">
              <a:solidFill>
                <a:srgbClr val="EA6B48"/>
              </a:solidFill>
              <a:cs typeface="Arial" pitchFamily="34" charset="0"/>
            </a:endParaRPr>
          </a:p>
        </p:txBody>
      </p:sp>
      <p:pic>
        <p:nvPicPr>
          <p:cNvPr id="7193" name="Picture 25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63888" y="3692525"/>
            <a:ext cx="3036887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Rechteck 12">
            <a:hlinkClick r:id="rId16"/>
          </p:cNvPr>
          <p:cNvSpPr>
            <a:spLocks noChangeArrowheads="1"/>
          </p:cNvSpPr>
          <p:nvPr/>
        </p:nvSpPr>
        <p:spPr bwMode="auto">
          <a:xfrm>
            <a:off x="179512" y="6546830"/>
            <a:ext cx="2664296" cy="338554"/>
          </a:xfrm>
          <a:prstGeom prst="rect">
            <a:avLst/>
          </a:prstGeom>
          <a:solidFill>
            <a:srgbClr val="F0F5F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de-CH" sz="1600" b="1" dirty="0" smtClean="0">
                <a:solidFill>
                  <a:srgbClr val="00B050"/>
                </a:solidFill>
                <a:latin typeface="+mj-lt"/>
                <a:cs typeface="Arial" pitchFamily="34" charset="0"/>
              </a:rPr>
              <a:t>Volkszählungen </a:t>
            </a:r>
            <a:r>
              <a:rPr lang="de-CH" sz="1600" b="1" dirty="0">
                <a:solidFill>
                  <a:srgbClr val="00B050"/>
                </a:solidFill>
                <a:latin typeface="+mj-lt"/>
                <a:cs typeface="Arial" pitchFamily="34" charset="0"/>
              </a:rPr>
              <a:t>seit 1850</a:t>
            </a:r>
          </a:p>
        </p:txBody>
      </p:sp>
      <p:sp>
        <p:nvSpPr>
          <p:cNvPr id="99349" name="Rectangle 21"/>
          <p:cNvSpPr>
            <a:spLocks noChangeArrowheads="1"/>
          </p:cNvSpPr>
          <p:nvPr/>
        </p:nvSpPr>
        <p:spPr bwMode="auto">
          <a:xfrm>
            <a:off x="179388" y="115888"/>
            <a:ext cx="896461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>
              <a:lnSpc>
                <a:spcPts val="3600"/>
              </a:lnSpc>
              <a:defRPr/>
            </a:pPr>
            <a:r>
              <a:rPr lang="de-CH" sz="2800" b="1">
                <a:solidFill>
                  <a:schemeClr val="bg2"/>
                </a:solidFill>
                <a:latin typeface="+mj-lt"/>
              </a:rPr>
              <a:t>Statistikdaten längst open: www.statistik.ch</a:t>
            </a:r>
            <a:endParaRPr lang="en-US" sz="2800" b="1">
              <a:solidFill>
                <a:schemeClr val="bg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173" grpId="0" animBg="1"/>
      <p:bldP spid="7174" grpId="0" animBg="1"/>
      <p:bldP spid="7176" grpId="0" animBg="1"/>
      <p:bldP spid="7177" grpId="0" animBg="1"/>
      <p:bldP spid="2" grpId="0" animBg="1"/>
      <p:bldP spid="717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0" smtClean="0"/>
              <a:t>Accessing FSO Data on the Web</a:t>
            </a:r>
            <a:endParaRPr lang="de-CH" b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916832"/>
            <a:ext cx="5220072" cy="413594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0" smtClean="0"/>
              <a:t>The five stars of data access</a:t>
            </a:r>
            <a:endParaRPr lang="de-CH" b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7878" y="1988840"/>
            <a:ext cx="1656184" cy="1693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99592" y="3645024"/>
            <a:ext cx="18261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smtClean="0">
                <a:latin typeface="+mn-lt"/>
              </a:rPr>
              <a:t>Sir Timothy John "Tim" Berners-Lee</a:t>
            </a:r>
            <a:endParaRPr lang="de-CH" sz="800" i="1">
              <a:latin typeface="+mn-lt"/>
            </a:endParaRPr>
          </a:p>
        </p:txBody>
      </p:sp>
      <p:graphicFrame>
        <p:nvGraphicFramePr>
          <p:cNvPr id="9" name="Group 42"/>
          <p:cNvGraphicFramePr>
            <a:graphicFrameLocks/>
          </p:cNvGraphicFramePr>
          <p:nvPr/>
        </p:nvGraphicFramePr>
        <p:xfrm>
          <a:off x="3059832" y="1988840"/>
          <a:ext cx="5616550" cy="2653233"/>
        </p:xfrm>
        <a:graphic>
          <a:graphicData uri="http://schemas.openxmlformats.org/drawingml/2006/table">
            <a:tbl>
              <a:tblPr/>
              <a:tblGrid>
                <a:gridCol w="1368152"/>
                <a:gridCol w="4248398"/>
              </a:tblGrid>
              <a:tr h="542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ED181E"/>
                        </a:solidFill>
                        <a:effectLst/>
                        <a:latin typeface="Arial" charset="0"/>
                        <a:sym typeface="Zapf Dingbats" pitchFamily="8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D181E"/>
                          </a:solidFill>
                          <a:effectLst/>
                          <a:latin typeface="Arial" charset="0"/>
                          <a:sym typeface="Zapf Dingbats" pitchFamily="82" charset="2"/>
                        </a:rPr>
                        <a:t>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Make your stuff available on the web, whatever format;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ED181E"/>
                        </a:solidFill>
                        <a:effectLst/>
                        <a:latin typeface="Arial" charset="0"/>
                        <a:sym typeface="Zapf Dingbats" pitchFamily="8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D181E"/>
                          </a:solidFill>
                          <a:effectLst/>
                          <a:latin typeface="Arial" charset="0"/>
                          <a:sym typeface="Zapf Dingbats" pitchFamily="82" charset="2"/>
                        </a:rPr>
                        <a:t>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smtClean="0"/>
                        <a:t>Make it available as structured data (e.g., Excel instead of image scan of a table);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ED181E"/>
                        </a:solidFill>
                        <a:effectLst/>
                        <a:latin typeface="Arial" charset="0"/>
                        <a:sym typeface="Zapf Dingbats" pitchFamily="8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D181E"/>
                          </a:solidFill>
                          <a:effectLst/>
                          <a:latin typeface="Arial" charset="0"/>
                          <a:sym typeface="Zapf Dingbats" pitchFamily="82" charset="2"/>
                        </a:rPr>
                        <a:t>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smtClean="0"/>
                        <a:t>Use non-proprietary formats (e.g., CSV instead of Excel)</a:t>
                      </a:r>
                      <a:r>
                        <a:rPr kumimoji="0" lang="fr-CH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;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ED181E"/>
                        </a:solidFill>
                        <a:effectLst/>
                        <a:latin typeface="Arial" charset="0"/>
                        <a:sym typeface="Zapf Dingbats" pitchFamily="8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D181E"/>
                          </a:solidFill>
                          <a:effectLst/>
                          <a:latin typeface="Arial" charset="0"/>
                          <a:sym typeface="Zapf Dingbats" pitchFamily="82" charset="2"/>
                        </a:rPr>
                        <a:t>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smtClean="0"/>
                        <a:t>Use URIs to identify things, so that people can point at your stuff;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ED181E"/>
                        </a:solidFill>
                        <a:effectLst/>
                        <a:latin typeface="Arial" charset="0"/>
                        <a:sym typeface="Zapf Dingbats" pitchFamily="8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ED181E"/>
                          </a:solidFill>
                          <a:effectLst/>
                          <a:latin typeface="Arial" charset="0"/>
                          <a:sym typeface="Zapf Dingbats" pitchFamily="82" charset="2"/>
                        </a:rPr>
                        <a:t>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200" smtClean="0"/>
                        <a:t>Link your data to other data to provide context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59632" y="5229200"/>
            <a:ext cx="7416824" cy="936104"/>
          </a:xfrm>
          <a:prstGeom prst="rect">
            <a:avLst/>
          </a:prstGeom>
          <a:solidFill>
            <a:schemeClr val="accent3">
              <a:lumMod val="85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fr-CH" sz="1800" smtClean="0">
                <a:latin typeface="+mn-lt"/>
              </a:rPr>
              <a:t>How does the FSO rate according to this qualitative framework?</a:t>
            </a:r>
          </a:p>
          <a:p>
            <a:endParaRPr lang="fr-CH" sz="1800" smtClean="0"/>
          </a:p>
          <a:p>
            <a:pPr>
              <a:buFont typeface="Arial" pitchFamily="34" charset="0"/>
              <a:buChar char="•"/>
            </a:pPr>
            <a:r>
              <a:rPr lang="fr-CH" sz="1800" smtClean="0">
                <a:latin typeface="+mn-lt"/>
              </a:rPr>
              <a:t> Use case: population of Switzerland by Canton on 31.12.2010</a:t>
            </a:r>
          </a:p>
          <a:p>
            <a:endParaRPr lang="de-CH" sz="180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268413"/>
            <a:ext cx="7462838" cy="936451"/>
          </a:xfrm>
        </p:spPr>
        <p:txBody>
          <a:bodyPr/>
          <a:lstStyle/>
          <a:p>
            <a:r>
              <a:rPr lang="fr-FR" b="0" smtClean="0">
                <a:solidFill>
                  <a:srgbClr val="FF0000"/>
                </a:solidFill>
                <a:sym typeface="Zapf Dingbats"/>
              </a:rPr>
              <a:t></a:t>
            </a:r>
            <a:r>
              <a:rPr lang="fr-FR" b="0" smtClean="0">
                <a:sym typeface="Zapf Dingbats"/>
              </a:rPr>
              <a:t>	</a:t>
            </a:r>
            <a:r>
              <a:rPr lang="fr-CH" b="0" smtClean="0"/>
              <a:t> Make your stuff available on the</a:t>
            </a:r>
            <a:br>
              <a:rPr lang="fr-CH" b="0" smtClean="0"/>
            </a:br>
            <a:r>
              <a:rPr lang="fr-CH" b="0" smtClean="0"/>
              <a:t>	 web, whatever format </a:t>
            </a:r>
            <a:r>
              <a:rPr lang="fr-FR" b="0" smtClean="0"/>
              <a:t/>
            </a:r>
            <a:br>
              <a:rPr lang="fr-FR" b="0" smtClean="0"/>
            </a:br>
            <a:r>
              <a:rPr lang="fr-FR" b="0" smtClean="0"/>
              <a:t/>
            </a:r>
            <a:br>
              <a:rPr lang="fr-FR" b="0" smtClean="0"/>
            </a:br>
            <a:endParaRPr lang="de-CH"/>
          </a:p>
        </p:txBody>
      </p:sp>
      <p:sp>
        <p:nvSpPr>
          <p:cNvPr id="4" name="TextBox 3"/>
          <p:cNvSpPr txBox="1"/>
          <p:nvPr/>
        </p:nvSpPr>
        <p:spPr>
          <a:xfrm>
            <a:off x="7380312" y="4016097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smtClean="0">
                <a:latin typeface="+mn-lt"/>
                <a:hlinkClick r:id="rId2"/>
              </a:rPr>
              <a:t>Link</a:t>
            </a:r>
            <a:endParaRPr lang="de-CH" sz="1200"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2276872"/>
            <a:ext cx="880769" cy="17861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31641" y="2780928"/>
            <a:ext cx="5184576" cy="2585323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CH" sz="1800" smtClean="0">
                <a:latin typeface="+mn-lt"/>
              </a:rPr>
              <a:t>PDF Files offered on FSO Portal: ca. 14'000 (4'500 publications, 7'700 Press releases, 1'100 various documents);</a:t>
            </a:r>
          </a:p>
          <a:p>
            <a:pPr marL="342900" indent="-342900">
              <a:buFont typeface="Arial" pitchFamily="34" charset="0"/>
              <a:buChar char="•"/>
            </a:pPr>
            <a:endParaRPr lang="fr-CH" sz="1800" smtClean="0">
              <a:latin typeface="+mn-lt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CH" sz="1800" smtClean="0">
              <a:latin typeface="+mn-lt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CH" sz="1800" smtClean="0">
              <a:latin typeface="+mn-lt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CH" sz="1800" smtClean="0">
              <a:latin typeface="+mn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CH" sz="1800" smtClean="0">
                <a:latin typeface="+mn-lt"/>
              </a:rPr>
              <a:t>Web pages: ca. 50'000, 20 to 30% of which offer a static table</a:t>
            </a:r>
            <a:endParaRPr lang="de-CH" sz="180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24328" y="5805264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smtClean="0">
                <a:latin typeface="+mn-lt"/>
                <a:hlinkClick r:id="rId4"/>
              </a:rPr>
              <a:t>Link</a:t>
            </a:r>
            <a:endParaRPr lang="de-CH" sz="1200"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4365104"/>
            <a:ext cx="1781175" cy="1428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2420888"/>
            <a:ext cx="5626398" cy="504056"/>
          </a:xfr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fr-CH" smtClean="0"/>
              <a:t> Statistical Encyclopedia of Switzerland</a:t>
            </a:r>
            <a:endParaRPr lang="de-CH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95400" y="1268413"/>
            <a:ext cx="7462838" cy="936451"/>
          </a:xfrm>
        </p:spPr>
        <p:txBody>
          <a:bodyPr/>
          <a:lstStyle/>
          <a:p>
            <a:r>
              <a:rPr lang="fr-FR" b="0" smtClean="0">
                <a:solidFill>
                  <a:srgbClr val="FF0000"/>
                </a:solidFill>
                <a:sym typeface="Zapf Dingbats"/>
              </a:rPr>
              <a:t> 	</a:t>
            </a:r>
            <a:r>
              <a:rPr lang="en-US" b="0" smtClean="0"/>
              <a:t> Make it available as structured</a:t>
            </a:r>
            <a:br>
              <a:rPr lang="en-US" b="0" smtClean="0"/>
            </a:br>
            <a:r>
              <a:rPr lang="en-US" b="0" smtClean="0"/>
              <a:t>	 data (e.g., Excel)</a:t>
            </a:r>
            <a:r>
              <a:rPr lang="fr-FR" b="0" smtClean="0">
                <a:solidFill>
                  <a:srgbClr val="FF0000"/>
                </a:solidFill>
                <a:sym typeface="Zapf Dingbats"/>
              </a:rPr>
              <a:t> </a:t>
            </a:r>
            <a:r>
              <a:rPr lang="fr-FR" b="0" smtClean="0">
                <a:sym typeface="Zapf Dingbats"/>
              </a:rPr>
              <a:t>	</a:t>
            </a:r>
            <a:r>
              <a:rPr lang="fr-FR" b="0" smtClean="0"/>
              <a:t/>
            </a:r>
            <a:br>
              <a:rPr lang="fr-FR" b="0" smtClean="0"/>
            </a:br>
            <a:r>
              <a:rPr lang="fr-FR" b="0" smtClean="0"/>
              <a:t/>
            </a:r>
            <a:br>
              <a:rPr lang="fr-FR" b="0" smtClean="0"/>
            </a:br>
            <a:endParaRPr lang="de-CH" b="0"/>
          </a:p>
        </p:txBody>
      </p:sp>
      <p:sp>
        <p:nvSpPr>
          <p:cNvPr id="5" name="TextBox 4"/>
          <p:cNvSpPr txBox="1"/>
          <p:nvPr/>
        </p:nvSpPr>
        <p:spPr>
          <a:xfrm>
            <a:off x="1187624" y="3147933"/>
            <a:ext cx="36724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CH" sz="1800" smtClean="0">
                <a:latin typeface="+mn-lt"/>
              </a:rPr>
              <a:t>Offers ca. 75'000 objects</a:t>
            </a:r>
          </a:p>
          <a:p>
            <a:pPr marL="342900" indent="-342900">
              <a:buFont typeface="Arial" pitchFamily="34" charset="0"/>
              <a:buChar char="•"/>
            </a:pPr>
            <a:endParaRPr lang="fr-CH" sz="1800" smtClean="0">
              <a:latin typeface="+mn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CH" sz="1800" smtClean="0">
                <a:latin typeface="+mn-lt"/>
              </a:rPr>
              <a:t>55'453 Excel tables</a:t>
            </a:r>
          </a:p>
          <a:p>
            <a:pPr marL="342900" indent="-342900">
              <a:buFont typeface="Arial" pitchFamily="34" charset="0"/>
              <a:buChar char="•"/>
            </a:pPr>
            <a:endParaRPr lang="fr-CH" sz="1800" smtClean="0">
              <a:latin typeface="+mn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CH" sz="1800" smtClean="0">
                <a:latin typeface="+mn-lt"/>
                <a:hlinkClick r:id="rId2"/>
              </a:rPr>
              <a:t>Global</a:t>
            </a:r>
            <a:r>
              <a:rPr lang="fr-CH" sz="1800" smtClean="0">
                <a:latin typeface="+mn-lt"/>
              </a:rPr>
              <a:t>, </a:t>
            </a:r>
            <a:r>
              <a:rPr lang="fr-CH" sz="1800" smtClean="0">
                <a:latin typeface="+mn-lt"/>
                <a:hlinkClick r:id="rId3"/>
              </a:rPr>
              <a:t>local</a:t>
            </a:r>
            <a:r>
              <a:rPr lang="fr-CH" sz="1800" smtClean="0">
                <a:latin typeface="+mn-lt"/>
              </a:rPr>
              <a:t>, </a:t>
            </a:r>
            <a:r>
              <a:rPr lang="fr-CH" sz="1800" smtClean="0">
                <a:latin typeface="+mn-lt"/>
                <a:hlinkClick r:id="rId4"/>
              </a:rPr>
              <a:t>atomic</a:t>
            </a:r>
            <a:r>
              <a:rPr lang="fr-CH" sz="1800" smtClean="0">
                <a:latin typeface="+mn-lt"/>
              </a:rPr>
              <a:t> access</a:t>
            </a:r>
            <a:endParaRPr lang="de-CH" sz="1800"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284984"/>
            <a:ext cx="3048000" cy="2238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95400" y="1268413"/>
            <a:ext cx="7462838" cy="936451"/>
          </a:xfrm>
        </p:spPr>
        <p:txBody>
          <a:bodyPr/>
          <a:lstStyle/>
          <a:p>
            <a:pPr lvl="0"/>
            <a:r>
              <a:rPr lang="fr-FR" b="0" smtClean="0">
                <a:solidFill>
                  <a:srgbClr val="FF0000"/>
                </a:solidFill>
                <a:sym typeface="Zapf Dingbats"/>
              </a:rPr>
              <a:t>	</a:t>
            </a:r>
            <a:r>
              <a:rPr lang="en-US" b="0" smtClean="0"/>
              <a:t>Use non-proprietary formats</a:t>
            </a:r>
            <a:br>
              <a:rPr lang="en-US" b="0" smtClean="0"/>
            </a:br>
            <a:r>
              <a:rPr lang="en-US" b="0" smtClean="0"/>
              <a:t>		(e.g., CSV)</a:t>
            </a:r>
            <a:endParaRPr lang="de-CH" b="0"/>
          </a:p>
        </p:txBody>
      </p:sp>
      <p:sp>
        <p:nvSpPr>
          <p:cNvPr id="5" name="TextBox 4"/>
          <p:cNvSpPr txBox="1"/>
          <p:nvPr/>
        </p:nvSpPr>
        <p:spPr>
          <a:xfrm>
            <a:off x="1043608" y="2780928"/>
            <a:ext cx="5184576" cy="2585323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CH" sz="1800" u="sng" smtClean="0">
                <a:latin typeface="+mn-lt"/>
              </a:rPr>
              <a:t>Statistical Encyclopedia</a:t>
            </a:r>
            <a:r>
              <a:rPr lang="fr-CH" sz="1800" smtClean="0">
                <a:latin typeface="+mn-lt"/>
              </a:rPr>
              <a:t> ca. 150 CSV;</a:t>
            </a:r>
          </a:p>
          <a:p>
            <a:pPr marL="342900" indent="-342900">
              <a:buFont typeface="Arial" pitchFamily="34" charset="0"/>
              <a:buChar char="•"/>
            </a:pPr>
            <a:endParaRPr lang="fr-CH" sz="1800" smtClean="0">
              <a:latin typeface="+mn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CH" sz="1800" smtClean="0">
                <a:latin typeface="+mn-lt"/>
              </a:rPr>
              <a:t>but...</a:t>
            </a:r>
          </a:p>
          <a:p>
            <a:pPr marL="342900" indent="-342900">
              <a:buFont typeface="Arial" pitchFamily="34" charset="0"/>
              <a:buChar char="•"/>
            </a:pPr>
            <a:endParaRPr lang="fr-CH" sz="1800" smtClean="0">
              <a:latin typeface="+mn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CH" sz="1800" smtClean="0">
                <a:latin typeface="+mn-lt"/>
                <a:hlinkClick r:id="rId2"/>
              </a:rPr>
              <a:t>STAT-TAB</a:t>
            </a:r>
            <a:r>
              <a:rPr lang="fr-CH" sz="1800" smtClean="0">
                <a:latin typeface="+mn-lt"/>
              </a:rPr>
              <a:t>: 1'000 interactive multidimentional «Cubes» with CSV export;</a:t>
            </a:r>
          </a:p>
          <a:p>
            <a:pPr marL="342900" indent="-342900">
              <a:buFont typeface="Arial" pitchFamily="34" charset="0"/>
              <a:buChar char="•"/>
            </a:pPr>
            <a:endParaRPr lang="fr-CH" sz="1800" smtClean="0">
              <a:latin typeface="+mn-lt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fr-CH" sz="1800" smtClean="0">
                <a:latin typeface="+mn-lt"/>
                <a:hlinkClick r:id="rId3"/>
              </a:rPr>
              <a:t>Statistical Atlas of Switzerland</a:t>
            </a:r>
            <a:r>
              <a:rPr lang="fr-CH" sz="1800" smtClean="0">
                <a:latin typeface="+mn-lt"/>
              </a:rPr>
              <a:t>: countless interactive maps with CSV export</a:t>
            </a:r>
            <a:endParaRPr lang="de-CH" sz="1800"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2060849"/>
            <a:ext cx="2399928" cy="16124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3933056"/>
            <a:ext cx="2448272" cy="19586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3140968"/>
            <a:ext cx="5508848" cy="1368152"/>
          </a:xfr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457200" indent="-457200"/>
            <a:r>
              <a:rPr lang="fr-CH" smtClean="0"/>
              <a:t> Q.	What does that mean ?</a:t>
            </a:r>
          </a:p>
          <a:p>
            <a:pPr marL="457200" indent="-457200"/>
            <a:endParaRPr lang="fr-CH" smtClean="0"/>
          </a:p>
          <a:p>
            <a:pPr marL="457200" indent="-457200"/>
            <a:r>
              <a:rPr lang="fr-CH" smtClean="0"/>
              <a:t> A.   Linked Data ( «The Semantic Web» )</a:t>
            </a:r>
          </a:p>
          <a:p>
            <a:pPr marL="457200" indent="-457200"/>
            <a:endParaRPr lang="fr-CH" smtClean="0"/>
          </a:p>
          <a:p>
            <a:pPr marL="457200" indent="-457200"/>
            <a:endParaRPr lang="fr-CH" smtClean="0"/>
          </a:p>
          <a:p>
            <a:pPr marL="457200" indent="-457200"/>
            <a:endParaRPr lang="fr-CH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95400" y="1268413"/>
            <a:ext cx="7462838" cy="936451"/>
          </a:xfrm>
        </p:spPr>
        <p:txBody>
          <a:bodyPr/>
          <a:lstStyle/>
          <a:p>
            <a:r>
              <a:rPr lang="fr-FR" b="0" smtClean="0">
                <a:solidFill>
                  <a:srgbClr val="FF0000"/>
                </a:solidFill>
                <a:sym typeface="Zapf Dingbats"/>
              </a:rPr>
              <a:t>	</a:t>
            </a:r>
            <a:r>
              <a:rPr lang="en-US" b="0" smtClean="0"/>
              <a:t>Use URIs to identify things, so</a:t>
            </a:r>
            <a:br>
              <a:rPr lang="en-US" b="0" smtClean="0"/>
            </a:br>
            <a:r>
              <a:rPr lang="en-US" b="0" smtClean="0"/>
              <a:t>		people can point at your stuff;</a:t>
            </a:r>
            <a:r>
              <a:rPr lang="fr-FR" b="0" smtClean="0">
                <a:latin typeface="Arial" charset="0"/>
              </a:rPr>
              <a:t/>
            </a:r>
            <a:br>
              <a:rPr lang="fr-FR" b="0" smtClean="0">
                <a:latin typeface="Arial" charset="0"/>
              </a:rPr>
            </a:br>
            <a:endParaRPr lang="de-CH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0" smtClean="0"/>
              <a:t>Linked Data in a nutshell</a:t>
            </a:r>
            <a:endParaRPr lang="de-CH" b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133600"/>
            <a:ext cx="7462838" cy="2159496"/>
          </a:xfrm>
        </p:spPr>
        <p:txBody>
          <a:bodyPr/>
          <a:lstStyle/>
          <a:p>
            <a:r>
              <a:rPr lang="fr-CH" smtClean="0"/>
              <a:t>Data is organized semantically according to a pattern in three parts:</a:t>
            </a:r>
          </a:p>
          <a:p>
            <a:endParaRPr lang="fr-CH" smtClean="0"/>
          </a:p>
          <a:p>
            <a:pPr marL="457200" indent="-457200">
              <a:buFont typeface="Arial" pitchFamily="34" charset="0"/>
              <a:buChar char="•"/>
            </a:pPr>
            <a:r>
              <a:rPr lang="fr-CH" smtClean="0"/>
              <a:t>Subject	Predicate 	Object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CH" smtClean="0"/>
              <a:t>cat		eats		mouse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fr-CH" smtClean="0"/>
              <a:t>Thurgau	Pop-2010	248444</a:t>
            </a:r>
          </a:p>
          <a:p>
            <a:endParaRPr lang="fr-CH" smtClean="0"/>
          </a:p>
          <a:p>
            <a:endParaRPr lang="de-CH"/>
          </a:p>
        </p:txBody>
      </p:sp>
      <p:sp>
        <p:nvSpPr>
          <p:cNvPr id="4" name="TextBox 3"/>
          <p:cNvSpPr txBox="1"/>
          <p:nvPr/>
        </p:nvSpPr>
        <p:spPr>
          <a:xfrm>
            <a:off x="1187624" y="4509120"/>
            <a:ext cx="7335791" cy="1200329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CH" sz="1200" smtClean="0">
                <a:latin typeface="+mn-lt"/>
              </a:rPr>
              <a:t>&lt;http://www.bfs.admin.ch/data/canton/TG&gt;</a:t>
            </a:r>
          </a:p>
          <a:p>
            <a:endParaRPr lang="fr-CH" sz="1200" smtClean="0">
              <a:latin typeface="+mn-lt"/>
            </a:endParaRPr>
          </a:p>
          <a:p>
            <a:r>
              <a:rPr lang="fr-CH" sz="1200" smtClean="0">
                <a:latin typeface="+mn-lt"/>
              </a:rPr>
              <a:t>&lt;http://purl.org/linked-data/sdmx/2009/dimension#population-2010&gt;</a:t>
            </a:r>
          </a:p>
          <a:p>
            <a:endParaRPr lang="fr-CH" sz="1200" smtClean="0">
              <a:latin typeface="+mn-lt"/>
            </a:endParaRPr>
          </a:p>
          <a:p>
            <a:r>
              <a:rPr lang="fr-CH" sz="1200" smtClean="0">
                <a:latin typeface="+mn-lt"/>
              </a:rPr>
              <a:t>&lt;http://www.bfs.admin.ch/dataset/01-2A01/2010/Total/swiss-foreigner/man-woman/permanent/4999-TG/&gt;</a:t>
            </a:r>
          </a:p>
          <a:p>
            <a:endParaRPr lang="de-CH" sz="120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4328" y="5805264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smtClean="0">
                <a:latin typeface="+mn-lt"/>
                <a:hlinkClick r:id="rId2" action="ppaction://hlinkfile"/>
              </a:rPr>
              <a:t>Link</a:t>
            </a:r>
            <a:endParaRPr lang="de-CH" sz="1200">
              <a:latin typeface="+mn-lt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699792" y="3284984"/>
            <a:ext cx="28803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4427984" y="3284984"/>
            <a:ext cx="28803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2699792" y="3645024"/>
            <a:ext cx="28803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4427984" y="3645024"/>
            <a:ext cx="28803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2814312" y="3933056"/>
            <a:ext cx="28803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4427984" y="3933056"/>
            <a:ext cx="288032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95400" y="1268413"/>
            <a:ext cx="7462838" cy="936451"/>
          </a:xfrm>
        </p:spPr>
        <p:txBody>
          <a:bodyPr/>
          <a:lstStyle/>
          <a:p>
            <a:pPr lvl="0"/>
            <a:r>
              <a:rPr lang="fr-FR" b="0" smtClean="0">
                <a:solidFill>
                  <a:srgbClr val="FF0000"/>
                </a:solidFill>
                <a:sym typeface="Zapf Dingbats"/>
              </a:rPr>
              <a:t>	   </a:t>
            </a:r>
            <a:r>
              <a:rPr lang="en-US" b="0" smtClean="0"/>
              <a:t>Link your data to other data</a:t>
            </a:r>
            <a:br>
              <a:rPr lang="en-US" b="0" smtClean="0"/>
            </a:br>
            <a:r>
              <a:rPr lang="en-US" b="0" smtClean="0"/>
              <a:t>		   to provide context</a:t>
            </a:r>
            <a:endParaRPr lang="de-CH" b="0"/>
          </a:p>
        </p:txBody>
      </p:sp>
      <p:sp>
        <p:nvSpPr>
          <p:cNvPr id="8" name="TextBox 7"/>
          <p:cNvSpPr txBox="1"/>
          <p:nvPr/>
        </p:nvSpPr>
        <p:spPr>
          <a:xfrm>
            <a:off x="755576" y="2420889"/>
            <a:ext cx="8064896" cy="4216539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CH" sz="1000" b="1" smtClean="0">
                <a:latin typeface="+mn-lt"/>
              </a:rPr>
              <a:t>&lt;http://www.bfs.admin.ch/data/canton/TG&gt;	</a:t>
            </a:r>
            <a:r>
              <a:rPr lang="fr-CH" sz="1000" b="1" smtClean="0">
                <a:solidFill>
                  <a:srgbClr val="000000"/>
                </a:solidFill>
                <a:latin typeface="Arial"/>
              </a:rPr>
              <a:t>&lt;http://www.detsatis.de/data/land/saarland&gt;	&lt;http://www.insee.fr/data/dept/correze&gt;</a:t>
            </a:r>
            <a:endParaRPr lang="fr-CH" sz="1000" b="1" smtClean="0">
              <a:latin typeface="+mn-lt"/>
            </a:endParaRPr>
          </a:p>
          <a:p>
            <a:endParaRPr lang="fr-CH" sz="1200" smtClean="0">
              <a:latin typeface="+mn-lt"/>
            </a:endParaRPr>
          </a:p>
          <a:p>
            <a:endParaRPr lang="fr-CH" sz="1200" smtClean="0">
              <a:latin typeface="+mn-lt"/>
            </a:endParaRPr>
          </a:p>
          <a:p>
            <a:endParaRPr lang="fr-CH" sz="1200" smtClean="0">
              <a:latin typeface="+mn-lt"/>
            </a:endParaRPr>
          </a:p>
          <a:p>
            <a:endParaRPr lang="fr-CH" sz="1200" smtClean="0">
              <a:latin typeface="+mn-lt"/>
            </a:endParaRPr>
          </a:p>
          <a:p>
            <a:endParaRPr lang="fr-CH" sz="1200" smtClean="0">
              <a:latin typeface="+mn-lt"/>
            </a:endParaRPr>
          </a:p>
          <a:p>
            <a:endParaRPr lang="fr-CH" sz="1200" smtClean="0">
              <a:latin typeface="+mn-lt"/>
            </a:endParaRPr>
          </a:p>
          <a:p>
            <a:r>
              <a:rPr lang="fr-CH" sz="1200" smtClean="0">
                <a:latin typeface="+mn-lt"/>
              </a:rPr>
              <a:t>		</a:t>
            </a:r>
            <a:r>
              <a:rPr lang="fr-CH" sz="1200" b="1" smtClean="0">
                <a:latin typeface="+mn-lt"/>
              </a:rPr>
              <a:t>&lt;http</a:t>
            </a:r>
            <a:r>
              <a:rPr lang="fr-CH" sz="1200" b="1" smtClean="0">
                <a:latin typeface="+mn-lt"/>
              </a:rPr>
              <a:t>://uri.org/universal-predicate/population-2010</a:t>
            </a:r>
            <a:r>
              <a:rPr lang="fr-CH" sz="1200" b="1" smtClean="0">
                <a:latin typeface="+mn-lt"/>
              </a:rPr>
              <a:t>&gt;</a:t>
            </a:r>
          </a:p>
          <a:p>
            <a:endParaRPr lang="fr-CH" sz="1200" smtClean="0">
              <a:latin typeface="+mn-lt"/>
            </a:endParaRPr>
          </a:p>
          <a:p>
            <a:endParaRPr lang="fr-CH" sz="1200" smtClean="0">
              <a:latin typeface="+mn-lt"/>
            </a:endParaRPr>
          </a:p>
          <a:p>
            <a:endParaRPr lang="fr-CH" sz="1200" smtClean="0">
              <a:latin typeface="+mn-lt"/>
            </a:endParaRPr>
          </a:p>
          <a:p>
            <a:endParaRPr lang="fr-CH" sz="1200" smtClean="0">
              <a:latin typeface="+mn-lt"/>
            </a:endParaRPr>
          </a:p>
          <a:p>
            <a:endParaRPr lang="fr-CH" sz="1200" smtClean="0">
              <a:latin typeface="+mn-lt"/>
            </a:endParaRPr>
          </a:p>
          <a:p>
            <a:endParaRPr lang="fr-CH" sz="1200" smtClean="0">
              <a:latin typeface="+mn-lt"/>
            </a:endParaRPr>
          </a:p>
          <a:p>
            <a:r>
              <a:rPr lang="fr-CH" sz="1000" b="1" smtClean="0">
                <a:latin typeface="+mn-lt"/>
              </a:rPr>
              <a:t>&lt;http://www.bfs.admin.ch/dataset/01-2A01/2010/Total/swiss-foreigner/man-woman/permanent/4999-TG/&gt;</a:t>
            </a:r>
          </a:p>
          <a:p>
            <a:endParaRPr lang="fr-CH" sz="1000" b="1" smtClean="0">
              <a:latin typeface="+mn-lt"/>
            </a:endParaRPr>
          </a:p>
          <a:p>
            <a:endParaRPr lang="fr-CH" sz="1000" b="1" smtClean="0">
              <a:latin typeface="+mn-lt"/>
            </a:endParaRPr>
          </a:p>
          <a:p>
            <a:r>
              <a:rPr lang="fr-CH" sz="1000" b="1" smtClean="0">
                <a:solidFill>
                  <a:srgbClr val="000000"/>
                </a:solidFill>
                <a:latin typeface="Arial"/>
              </a:rPr>
              <a:t>	&lt; http://www.detsatis.de/data/pop-2010/land/saarland /&gt;</a:t>
            </a:r>
            <a:endParaRPr lang="fr-CH" sz="1000" b="1" smtClean="0">
              <a:latin typeface="+mn-lt"/>
            </a:endParaRPr>
          </a:p>
          <a:p>
            <a:endParaRPr lang="fr-CH" sz="1000" smtClean="0">
              <a:latin typeface="+mn-lt"/>
            </a:endParaRPr>
          </a:p>
          <a:p>
            <a:endParaRPr lang="fr-CH" sz="1000" smtClean="0">
              <a:latin typeface="+mn-lt"/>
            </a:endParaRPr>
          </a:p>
          <a:p>
            <a:r>
              <a:rPr lang="fr-CH" sz="1000" b="1" smtClean="0">
                <a:solidFill>
                  <a:srgbClr val="000000"/>
                </a:solidFill>
                <a:latin typeface="+mn-lt"/>
              </a:rPr>
              <a:t>				&lt;http://www.insee.fr/data/pop-2010/dept/correze&gt;</a:t>
            </a:r>
          </a:p>
          <a:p>
            <a:endParaRPr lang="fr-CH" sz="1000" b="1" smtClean="0">
              <a:solidFill>
                <a:srgbClr val="000000"/>
              </a:solidFill>
              <a:latin typeface="+mn-lt"/>
            </a:endParaRPr>
          </a:p>
          <a:p>
            <a:endParaRPr lang="fr-CH" sz="1000" b="1" smtClean="0">
              <a:latin typeface="+mn-lt"/>
            </a:endParaRPr>
          </a:p>
          <a:p>
            <a:endParaRPr lang="fr-CH" sz="1200" smtClean="0">
              <a:latin typeface="+mn-lt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1763688" y="2636912"/>
            <a:ext cx="1440160" cy="100811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4716016" y="2636912"/>
            <a:ext cx="0" cy="100811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6084168" y="2636912"/>
            <a:ext cx="1224136" cy="100811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flipH="1">
            <a:off x="2051720" y="3933056"/>
            <a:ext cx="1080120" cy="108012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flipH="1">
            <a:off x="3419872" y="3861048"/>
            <a:ext cx="1296144" cy="158417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6012160" y="3933056"/>
            <a:ext cx="135632" cy="19442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8067248" y="6176337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smtClean="0">
                <a:latin typeface="+mn-lt"/>
                <a:hlinkClick r:id="rId2" action="ppaction://hlinkfile"/>
              </a:rPr>
              <a:t>Link</a:t>
            </a:r>
            <a:endParaRPr lang="de-CH" sz="120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95400" y="1268413"/>
            <a:ext cx="7462838" cy="936451"/>
          </a:xfrm>
        </p:spPr>
        <p:txBody>
          <a:bodyPr/>
          <a:lstStyle/>
          <a:p>
            <a:pPr lvl="0"/>
            <a:r>
              <a:rPr lang="fr-CH" b="0" smtClean="0"/>
              <a:t>Special goody on Mobility</a:t>
            </a:r>
            <a:endParaRPr lang="de-CH" b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132856"/>
            <a:ext cx="4674096" cy="3044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580112" y="2204865"/>
            <a:ext cx="2962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smtClean="0">
                <a:latin typeface="+mn-lt"/>
              </a:rPr>
              <a:t>ASTRA / BFS</a:t>
            </a:r>
          </a:p>
          <a:p>
            <a:r>
              <a:rPr lang="de-CH" sz="1400" smtClean="0">
                <a:latin typeface="+mn-lt"/>
              </a:rPr>
              <a:t>Schweizerische </a:t>
            </a:r>
            <a:r>
              <a:rPr lang="de-CH" sz="1400" smtClean="0">
                <a:latin typeface="+mn-lt"/>
              </a:rPr>
              <a:t>automatische </a:t>
            </a:r>
            <a:r>
              <a:rPr lang="de-CH" sz="1400" smtClean="0">
                <a:latin typeface="+mn-lt"/>
              </a:rPr>
              <a:t/>
            </a:r>
            <a:br>
              <a:rPr lang="de-CH" sz="1400" smtClean="0">
                <a:latin typeface="+mn-lt"/>
              </a:rPr>
            </a:br>
            <a:r>
              <a:rPr lang="de-CH" sz="1400" smtClean="0">
                <a:latin typeface="+mn-lt"/>
              </a:rPr>
              <a:t>Strassenverkehrszählung </a:t>
            </a:r>
            <a:r>
              <a:rPr lang="de-CH" sz="1400" smtClean="0">
                <a:latin typeface="+mn-lt"/>
              </a:rPr>
              <a:t>(</a:t>
            </a:r>
            <a:r>
              <a:rPr lang="de-CH" sz="1400" smtClean="0">
                <a:latin typeface="+mn-lt"/>
              </a:rPr>
              <a:t>SASVZ</a:t>
            </a:r>
            <a:r>
              <a:rPr lang="de-CH" sz="1400" smtClean="0">
                <a:latin typeface="+mn-lt"/>
              </a:rPr>
              <a:t>)</a:t>
            </a:r>
          </a:p>
          <a:p>
            <a:r>
              <a:rPr lang="fr-CH" sz="1400" smtClean="0">
                <a:latin typeface="+mn-lt"/>
              </a:rPr>
              <a:t>(2007-2011)</a:t>
            </a:r>
            <a:endParaRPr lang="de-CH" sz="1400" smtClean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52120" y="3266980"/>
            <a:ext cx="32403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CH" sz="1400" smtClean="0">
                <a:latin typeface="+mn-lt"/>
              </a:rPr>
              <a:t> Betw. 350 and 400 Zählstelle/year;</a:t>
            </a:r>
          </a:p>
          <a:p>
            <a:pPr>
              <a:buFont typeface="Arial" pitchFamily="34" charset="0"/>
              <a:buChar char="•"/>
            </a:pPr>
            <a:r>
              <a:rPr lang="fr-CH" sz="1400" smtClean="0">
                <a:latin typeface="+mn-lt"/>
              </a:rPr>
              <a:t> </a:t>
            </a:r>
            <a:r>
              <a:rPr lang="fr-CH" sz="1400" smtClean="0">
                <a:latin typeface="+mn-lt"/>
              </a:rPr>
              <a:t>Number of vehicles by category, for every hour of every day since 2007 (almost complete);</a:t>
            </a:r>
          </a:p>
          <a:p>
            <a:pPr>
              <a:buFont typeface="Arial" pitchFamily="34" charset="0"/>
              <a:buChar char="•"/>
            </a:pPr>
            <a:r>
              <a:rPr lang="fr-CH" sz="1400" smtClean="0">
                <a:latin typeface="+mn-lt"/>
              </a:rPr>
              <a:t> </a:t>
            </a:r>
            <a:r>
              <a:rPr lang="fr-CH" sz="1400" smtClean="0">
                <a:latin typeface="+mn-lt"/>
              </a:rPr>
              <a:t>Available in Access DBs;</a:t>
            </a:r>
          </a:p>
          <a:p>
            <a:pPr>
              <a:buFont typeface="Arial" pitchFamily="34" charset="0"/>
              <a:buChar char="•"/>
            </a:pPr>
            <a:r>
              <a:rPr lang="fr-CH" sz="1400" smtClean="0">
                <a:latin typeface="+mn-lt"/>
              </a:rPr>
              <a:t> </a:t>
            </a:r>
            <a:r>
              <a:rPr lang="fr-CH" sz="1400" smtClean="0">
                <a:latin typeface="+mn-lt"/>
              </a:rPr>
              <a:t>Will be available in STAT-TAB;</a:t>
            </a:r>
          </a:p>
          <a:p>
            <a:pPr>
              <a:buFont typeface="Arial" pitchFamily="34" charset="0"/>
              <a:buChar char="•"/>
            </a:pPr>
            <a:r>
              <a:rPr lang="fr-CH" sz="1400" smtClean="0">
                <a:latin typeface="+mn-lt"/>
              </a:rPr>
              <a:t> </a:t>
            </a:r>
            <a:r>
              <a:rPr lang="fr-CH" sz="1400" smtClean="0">
                <a:latin typeface="+mn-lt"/>
              </a:rPr>
              <a:t>CSV Version in preparation (6M records);</a:t>
            </a:r>
          </a:p>
          <a:p>
            <a:pPr>
              <a:buFont typeface="Arial" pitchFamily="34" charset="0"/>
              <a:buChar char="•"/>
            </a:pPr>
            <a:r>
              <a:rPr lang="fr-CH" sz="1400" smtClean="0">
                <a:latin typeface="+mn-lt"/>
              </a:rPr>
              <a:t> </a:t>
            </a:r>
            <a:r>
              <a:rPr lang="fr-CH" sz="1400" smtClean="0">
                <a:latin typeface="+mn-lt"/>
              </a:rPr>
              <a:t>Linked Data Version would easily contain &gt;250M triples;</a:t>
            </a:r>
            <a:endParaRPr lang="de-CH" sz="140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0" smtClean="0"/>
              <a:t>Conclusion</a:t>
            </a:r>
            <a:endParaRPr lang="de-CH" b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88840"/>
            <a:ext cx="1800200" cy="276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844824"/>
            <a:ext cx="3888432" cy="291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75656" y="494116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800" smtClean="0">
                <a:latin typeface="+mn-lt"/>
              </a:rPr>
              <a:t>One star</a:t>
            </a:r>
            <a:endParaRPr lang="de-CH" sz="180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479715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800" smtClean="0">
                <a:latin typeface="+mn-lt"/>
              </a:rPr>
              <a:t>Five stars?</a:t>
            </a:r>
            <a:endParaRPr lang="de-CH" sz="180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0" smtClean="0"/>
              <a:t>Thank you</a:t>
            </a:r>
            <a:endParaRPr lang="de-CH" b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204864"/>
            <a:ext cx="7992888" cy="3995738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fr-CH" sz="1800" dirty="0" smtClean="0"/>
          </a:p>
          <a:p>
            <a:r>
              <a:rPr lang="fr-CH" sz="1800" dirty="0" smtClean="0"/>
              <a:t> </a:t>
            </a:r>
            <a:r>
              <a:rPr lang="fr-CH" sz="1800" dirty="0" err="1" smtClean="0"/>
              <a:t>Statistics</a:t>
            </a:r>
            <a:r>
              <a:rPr lang="fr-CH" sz="1800" dirty="0" smtClean="0"/>
              <a:t> </a:t>
            </a:r>
            <a:r>
              <a:rPr lang="fr-CH" sz="1800" dirty="0" err="1" smtClean="0"/>
              <a:t>Switzerland</a:t>
            </a:r>
            <a:r>
              <a:rPr lang="fr-CH" sz="1800" dirty="0" smtClean="0"/>
              <a:t>: 		</a:t>
            </a:r>
            <a:r>
              <a:rPr lang="fr-CH" sz="1800" b="1" dirty="0" smtClean="0">
                <a:solidFill>
                  <a:srgbClr val="0070C0"/>
                </a:solidFill>
              </a:rPr>
              <a:t>http://www.bfs.admin.ch</a:t>
            </a:r>
          </a:p>
          <a:p>
            <a:endParaRPr lang="fr-CH" sz="1800" dirty="0" smtClean="0"/>
          </a:p>
          <a:p>
            <a:r>
              <a:rPr lang="fr-CH" sz="1800" dirty="0" smtClean="0"/>
              <a:t> </a:t>
            </a:r>
            <a:r>
              <a:rPr lang="fr-CH" sz="1800" dirty="0" err="1" smtClean="0"/>
              <a:t>Statistical</a:t>
            </a:r>
            <a:r>
              <a:rPr lang="fr-CH" sz="1800" dirty="0" smtClean="0"/>
              <a:t> </a:t>
            </a:r>
            <a:r>
              <a:rPr lang="fr-CH" sz="1800" dirty="0" err="1" smtClean="0"/>
              <a:t>Encyclopedia</a:t>
            </a:r>
            <a:r>
              <a:rPr lang="fr-CH" sz="1800" dirty="0" smtClean="0"/>
              <a:t>		</a:t>
            </a:r>
            <a:r>
              <a:rPr lang="fr-CH" sz="1800" b="1" dirty="0" smtClean="0">
                <a:solidFill>
                  <a:srgbClr val="0070C0"/>
                </a:solidFill>
              </a:rPr>
              <a:t>http://www.lexikon-stat.admin.ch</a:t>
            </a:r>
          </a:p>
          <a:p>
            <a:r>
              <a:rPr lang="fr-CH" sz="1800" b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fr-CH" sz="1800" dirty="0" smtClean="0"/>
              <a:t> STAT-TAB</a:t>
            </a:r>
            <a:r>
              <a:rPr lang="fr-CH" sz="1800" b="1" dirty="0" smtClean="0">
                <a:solidFill>
                  <a:srgbClr val="0070C0"/>
                </a:solidFill>
              </a:rPr>
              <a:t>			http://www.stattab.bfs.admin.ch</a:t>
            </a:r>
          </a:p>
          <a:p>
            <a:endParaRPr lang="fr-CH" sz="1800" b="1" dirty="0" smtClean="0">
              <a:solidFill>
                <a:srgbClr val="0070C0"/>
              </a:solidFill>
            </a:endParaRPr>
          </a:p>
          <a:p>
            <a:r>
              <a:rPr lang="fr-CH" sz="1800" dirty="0" smtClean="0"/>
              <a:t> </a:t>
            </a:r>
            <a:r>
              <a:rPr lang="fr-CH" sz="1800" dirty="0" err="1" smtClean="0"/>
              <a:t>Statistical</a:t>
            </a:r>
            <a:r>
              <a:rPr lang="fr-CH" sz="1800" dirty="0" smtClean="0"/>
              <a:t> Atlas of </a:t>
            </a:r>
            <a:r>
              <a:rPr lang="fr-CH" sz="1800" dirty="0" err="1" smtClean="0"/>
              <a:t>Switzerland</a:t>
            </a:r>
            <a:r>
              <a:rPr lang="fr-CH" sz="1800" dirty="0" smtClean="0"/>
              <a:t>	</a:t>
            </a:r>
            <a:r>
              <a:rPr lang="fr-CH" sz="1800" b="1" dirty="0" smtClean="0">
                <a:solidFill>
                  <a:srgbClr val="0070C0"/>
                </a:solidFill>
              </a:rPr>
              <a:t>http</a:t>
            </a:r>
            <a:r>
              <a:rPr lang="fr-CH" sz="1800" b="1" smtClean="0">
                <a:solidFill>
                  <a:srgbClr val="0070C0"/>
                </a:solidFill>
              </a:rPr>
              <a:t>://</a:t>
            </a:r>
            <a:r>
              <a:rPr lang="fr-CH" sz="1800" b="1" smtClean="0">
                <a:solidFill>
                  <a:srgbClr val="0070C0"/>
                </a:solidFill>
              </a:rPr>
              <a:t>www.atlas.bfs.admin.ch</a:t>
            </a:r>
          </a:p>
          <a:p>
            <a:endParaRPr lang="fr-CH" sz="1800" b="1" dirty="0" smtClean="0">
              <a:solidFill>
                <a:srgbClr val="0070C0"/>
              </a:solidFill>
            </a:endParaRPr>
          </a:p>
          <a:p>
            <a:r>
              <a:rPr lang="fr-CH" sz="1800" smtClean="0"/>
              <a:t>ASTRA / Verkehrszählung</a:t>
            </a:r>
            <a:r>
              <a:rPr lang="fr-CH" sz="1800" smtClean="0"/>
              <a:t>	</a:t>
            </a:r>
            <a:r>
              <a:rPr lang="fr-CH" sz="1800" smtClean="0"/>
              <a:t>	</a:t>
            </a:r>
            <a:r>
              <a:rPr lang="fr-CH" sz="1800" b="1" smtClean="0">
                <a:solidFill>
                  <a:srgbClr val="0070C0"/>
                </a:solidFill>
              </a:rPr>
              <a:t>http</a:t>
            </a:r>
            <a:r>
              <a:rPr lang="fr-CH" sz="1800" b="1" smtClean="0">
                <a:solidFill>
                  <a:srgbClr val="0070C0"/>
                </a:solidFill>
              </a:rPr>
              <a:t>://www.portal-stat.admin.ch/sasvz</a:t>
            </a:r>
            <a:r>
              <a:rPr lang="fr-CH" sz="1800" b="1" dirty="0" smtClean="0">
                <a:solidFill>
                  <a:srgbClr val="0070C0"/>
                </a:solidFill>
              </a:rPr>
              <a:t>/</a:t>
            </a:r>
            <a:endParaRPr lang="fr-CH" sz="1800" b="1" smtClean="0">
              <a:solidFill>
                <a:srgbClr val="0070C0"/>
              </a:solidFill>
            </a:endParaRPr>
          </a:p>
          <a:p>
            <a:endParaRPr lang="fr-CH" sz="1800" dirty="0" smtClean="0"/>
          </a:p>
          <a:p>
            <a:r>
              <a:rPr lang="fr-CH" sz="1800" dirty="0" smtClean="0"/>
              <a:t> </a:t>
            </a:r>
            <a:r>
              <a:rPr lang="fr-CH" sz="1800" dirty="0" err="1" smtClean="0"/>
              <a:t>Linked</a:t>
            </a:r>
            <a:r>
              <a:rPr lang="fr-CH" sz="1800" dirty="0" smtClean="0"/>
              <a:t> Data Portal </a:t>
            </a:r>
            <a:r>
              <a:rPr lang="fr-CH" sz="1800" dirty="0" err="1" smtClean="0"/>
              <a:t>Switzerland</a:t>
            </a:r>
            <a:r>
              <a:rPr lang="fr-CH" sz="1800" dirty="0" smtClean="0"/>
              <a:t>	(</a:t>
            </a:r>
            <a:r>
              <a:rPr lang="fr-CH" sz="1800" dirty="0" err="1" smtClean="0"/>
              <a:t>Forthcoming</a:t>
            </a:r>
            <a:r>
              <a:rPr lang="fr-CH" sz="1800" dirty="0" smtClean="0"/>
              <a:t>)</a:t>
            </a:r>
          </a:p>
          <a:p>
            <a:endParaRPr lang="fr-CH" sz="1800" dirty="0" smtClean="0"/>
          </a:p>
          <a:p>
            <a:endParaRPr lang="de-CH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und_EN">
  <a:themeElements>
    <a:clrScheme name="CD Bund 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D Bund 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800">
            <a:latin typeface="+mn-lt"/>
          </a:defRPr>
        </a:defPPr>
      </a:lstStyle>
    </a:txDef>
  </a:objectDefaults>
  <a:extraClrSchemeLst>
    <a:extraClrScheme>
      <a:clrScheme name="CD Bund 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 Bund 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 Bund 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 Bund 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 Bund 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 Bund 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 Bund 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 Bund 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 Bund 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 Bund 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 Bund 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D Bund 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CDBund_EN</Template>
  <TotalTime>0</TotalTime>
  <Words>524</Words>
  <Application>Microsoft Office PowerPoint</Application>
  <PresentationFormat>On-screen Show (4:3)</PresentationFormat>
  <Paragraphs>140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CDBund_EN</vt:lpstr>
      <vt:lpstr>Finding and Using FSO Data Recipes for Snackers and Gourmets</vt:lpstr>
      <vt:lpstr>On Journalists and Cooking</vt:lpstr>
      <vt:lpstr>Slide 3</vt:lpstr>
      <vt:lpstr>Accessing FSO Data on the Web</vt:lpstr>
      <vt:lpstr>The five stars of data access</vt:lpstr>
      <vt:lpstr>  Make your stuff available on the   web, whatever format   </vt:lpstr>
      <vt:lpstr>   Make it available as structured   data (e.g., Excel)    </vt:lpstr>
      <vt:lpstr> Use non-proprietary formats   (e.g., CSV)</vt:lpstr>
      <vt:lpstr> Use URIs to identify things, so   people can point at your stuff; </vt:lpstr>
      <vt:lpstr>Linked Data in a nutshell</vt:lpstr>
      <vt:lpstr>    Link your data to other data      to provide context</vt:lpstr>
      <vt:lpstr>Special goody on Mobility</vt:lpstr>
      <vt:lpstr>Conclusion</vt:lpstr>
      <vt:lpstr>Thank you</vt:lpstr>
    </vt:vector>
  </TitlesOfParts>
  <Company>Bundesverwaltung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Subtitle (not in bold)</dc:title>
  <dc:creator>Alain Nadeau</dc:creator>
  <cp:lastModifiedBy>Alain Nadeau</cp:lastModifiedBy>
  <cp:revision>56</cp:revision>
  <cp:lastPrinted>2003-11-14T16:51:38Z</cp:lastPrinted>
  <dcterms:created xsi:type="dcterms:W3CDTF">2012-05-09T05:49:21Z</dcterms:created>
  <dcterms:modified xsi:type="dcterms:W3CDTF">2012-06-27T14:45:48Z</dcterms:modified>
</cp:coreProperties>
</file>