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96" r:id="rId2"/>
    <p:sldId id="638" r:id="rId3"/>
    <p:sldId id="639" r:id="rId4"/>
    <p:sldId id="658" r:id="rId5"/>
    <p:sldId id="642" r:id="rId6"/>
    <p:sldId id="651" r:id="rId7"/>
    <p:sldId id="652" r:id="rId8"/>
    <p:sldId id="660" r:id="rId9"/>
    <p:sldId id="661" r:id="rId10"/>
    <p:sldId id="653" r:id="rId11"/>
    <p:sldId id="654" r:id="rId12"/>
    <p:sldId id="657" r:id="rId13"/>
    <p:sldId id="650" r:id="rId14"/>
    <p:sldId id="662" r:id="rId15"/>
    <p:sldId id="659" r:id="rId16"/>
    <p:sldId id="621" r:id="rId17"/>
    <p:sldId id="623" r:id="rId18"/>
    <p:sldId id="630" r:id="rId19"/>
    <p:sldId id="631" r:id="rId20"/>
    <p:sldId id="635" r:id="rId21"/>
    <p:sldId id="475" r:id="rId22"/>
  </p:sldIdLst>
  <p:sldSz cx="9144000" cy="6858000" type="screen4x3"/>
  <p:notesSz cx="6788150" cy="9923463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0033CC"/>
    <a:srgbClr val="0066FF"/>
    <a:srgbClr val="00FF00"/>
    <a:srgbClr val="FF5050"/>
    <a:srgbClr val="33CC33"/>
    <a:srgbClr val="EAEAEA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914" y="-90"/>
      </p:cViewPr>
      <p:guideLst>
        <p:guide orient="horz" pos="3125"/>
        <p:guide pos="21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5300"/>
          </a:xfrm>
          <a:prstGeom prst="rect">
            <a:avLst/>
          </a:prstGeom>
        </p:spPr>
        <p:txBody>
          <a:bodyPr vert="horz" lIns="88148" tIns="44074" rIns="88148" bIns="44074" rtlCol="0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4925" y="0"/>
            <a:ext cx="2941638" cy="495300"/>
          </a:xfrm>
          <a:prstGeom prst="rect">
            <a:avLst/>
          </a:prstGeom>
        </p:spPr>
        <p:txBody>
          <a:bodyPr vert="horz" lIns="88148" tIns="44074" rIns="88148" bIns="44074" rtlCol="0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6169663-0690-4E48-A985-9515A0FD1E4B}" type="datetimeFigureOut">
              <a:rPr lang="de-DE"/>
              <a:pPr>
                <a:defRPr/>
              </a:pPr>
              <a:t>28.06.2012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6575"/>
            <a:ext cx="2941638" cy="495300"/>
          </a:xfrm>
          <a:prstGeom prst="rect">
            <a:avLst/>
          </a:prstGeom>
        </p:spPr>
        <p:txBody>
          <a:bodyPr vert="horz" lIns="88148" tIns="44074" rIns="88148" bIns="44074" rtlCol="0" anchor="b"/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4925" y="9426575"/>
            <a:ext cx="2941638" cy="495300"/>
          </a:xfrm>
          <a:prstGeom prst="rect">
            <a:avLst/>
          </a:prstGeom>
        </p:spPr>
        <p:txBody>
          <a:bodyPr vert="horz" lIns="88148" tIns="44074" rIns="88148" bIns="44074" rtlCol="0" anchor="b"/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538EF71-1B51-4503-AE31-A97E5F13C6FB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9189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t" anchorCtr="0" compatLnSpc="1">
            <a:prstTxWarp prst="textNoShape">
              <a:avLst/>
            </a:prstTxWarp>
          </a:bodyPr>
          <a:lstStyle>
            <a:lvl1pPr defTabSz="954938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4925" y="0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t" anchorCtr="0" compatLnSpc="1">
            <a:prstTxWarp prst="textNoShape">
              <a:avLst/>
            </a:prstTxWarp>
          </a:bodyPr>
          <a:lstStyle>
            <a:lvl1pPr algn="r" defTabSz="954938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4400" y="744538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3288"/>
            <a:ext cx="543242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noProof="0" smtClean="0"/>
              <a:t>Textmasterformate durch Klicken bearbeiten</a:t>
            </a:r>
          </a:p>
          <a:p>
            <a:pPr lvl="1"/>
            <a:r>
              <a:rPr lang="de-AT" noProof="0" smtClean="0"/>
              <a:t>Zweite Ebene</a:t>
            </a:r>
          </a:p>
          <a:p>
            <a:pPr lvl="2"/>
            <a:r>
              <a:rPr lang="de-AT" noProof="0" smtClean="0"/>
              <a:t>Dritte Ebene</a:t>
            </a:r>
          </a:p>
          <a:p>
            <a:pPr lvl="3"/>
            <a:r>
              <a:rPr lang="de-AT" noProof="0" smtClean="0"/>
              <a:t>Vierte Ebene</a:t>
            </a:r>
          </a:p>
          <a:p>
            <a:pPr lvl="4"/>
            <a:r>
              <a:rPr lang="de-AT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6575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b" anchorCtr="0" compatLnSpc="1">
            <a:prstTxWarp prst="textNoShape">
              <a:avLst/>
            </a:prstTxWarp>
          </a:bodyPr>
          <a:lstStyle>
            <a:lvl1pPr defTabSz="954938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4925" y="9426575"/>
            <a:ext cx="29416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482" tIns="47741" rIns="95482" bIns="47741" numCol="1" anchor="b" anchorCtr="0" compatLnSpc="1">
            <a:prstTxWarp prst="textNoShape">
              <a:avLst/>
            </a:prstTxWarp>
          </a:bodyPr>
          <a:lstStyle>
            <a:lvl1pPr algn="r" defTabSz="954938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483633B-66D0-43B7-8855-A76BD1CA884D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3859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57348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4088">
              <a:defRPr/>
            </a:pPr>
            <a:fld id="{C7CDB189-3066-40FA-92EF-66CB230C35E6}" type="slidenum">
              <a:rPr lang="de-AT" smtClean="0">
                <a:latin typeface="Arial" pitchFamily="34" charset="0"/>
              </a:rPr>
              <a:pPr defTabSz="954088">
                <a:defRPr/>
              </a:pPr>
              <a:t>18</a:t>
            </a:fld>
            <a:endParaRPr lang="de-AT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57348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4088">
              <a:defRPr/>
            </a:pPr>
            <a:fld id="{C7CDB189-3066-40FA-92EF-66CB230C35E6}" type="slidenum">
              <a:rPr lang="de-AT" smtClean="0">
                <a:latin typeface="Arial" pitchFamily="34" charset="0"/>
              </a:rPr>
              <a:pPr defTabSz="954088">
                <a:defRPr/>
              </a:pPr>
              <a:t>19</a:t>
            </a:fld>
            <a:endParaRPr lang="de-AT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907FA-CCA3-4D0C-A215-C6B6182AFB2E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63390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554288" y="6481763"/>
            <a:ext cx="5257800" cy="476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AT"/>
              <a:t>© Semantic Web Company – http://www.semantic-web.at/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68A46-CC8C-4A3E-ABEA-26167F9A7F28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323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554288" y="6481763"/>
            <a:ext cx="5257800" cy="476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AT"/>
              <a:t>© Semantic Web Company – http://www.semantic-web.at/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2202B-5724-4E5E-B18E-341D7E4B80B6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75969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627313" y="1268413"/>
            <a:ext cx="295275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732463" y="1268413"/>
            <a:ext cx="2954337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554288" y="6481763"/>
            <a:ext cx="5257800" cy="476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AT"/>
              <a:t>© Semantic Web Company – http://www.semantic-web.at/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11CE1-F426-4299-B105-EDFEEA715D94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4572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554288" y="6481763"/>
            <a:ext cx="5257800" cy="476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AT"/>
              <a:t>© Semantic Web Company – http://www.semantic-web.at/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94AD3-57B7-42A3-99E3-5DDDD90A9309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38410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554288" y="6481763"/>
            <a:ext cx="5257800" cy="476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AT"/>
              <a:t>© Semantic Web Company – http://www.semantic-web.at/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EA62E-6F63-467B-9E4E-FCC205E7F284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9966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554288" y="6481763"/>
            <a:ext cx="5257800" cy="476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AT"/>
              <a:t>© Semantic Web Company – http://www.semantic-web.at/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42FFA-54E2-4D98-8C68-8C832B2BD87D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496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554288" y="6481763"/>
            <a:ext cx="5257800" cy="476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AT"/>
              <a:t>© Semantic Web Company – http://www.semantic-web.at/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B03F3E-C3B2-4765-8467-A99BF3503E66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08102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554288" y="6481763"/>
            <a:ext cx="5257800" cy="476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AT"/>
              <a:t>© Semantic Web Company – http://www.semantic-web.at/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5B6B7-55B8-45F1-9BDB-21FD0C1B983B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4018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554288" y="6481763"/>
            <a:ext cx="5257800" cy="476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AT"/>
              <a:t>© Semantic Web Company – http://www.semantic-web.at/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96FB9-5C4F-426C-86CB-F1A195B3F5B7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6949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72325" y="115888"/>
            <a:ext cx="1514475" cy="60102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627313" y="115888"/>
            <a:ext cx="4392612" cy="601027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554288" y="6481763"/>
            <a:ext cx="5257800" cy="476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de-AT"/>
              <a:t>© Semantic Web Company – http://www.semantic-web.at/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03773-7422-4076-8C2F-C437E31EA723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28656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86063" y="71438"/>
            <a:ext cx="64293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1563" y="1268413"/>
            <a:ext cx="7615237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Textmasterformate durch Klicken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481763"/>
            <a:ext cx="730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  <a:cs typeface="+mn-cs"/>
              </a:defRPr>
            </a:lvl1pPr>
          </a:lstStyle>
          <a:p>
            <a:pPr>
              <a:defRPr/>
            </a:pPr>
            <a:fld id="{C1547D09-5592-4A46-8495-16DB9735DB0A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  <p:pic>
        <p:nvPicPr>
          <p:cNvPr id="2" name="Picture 8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165850"/>
            <a:ext cx="24479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165304"/>
            <a:ext cx="5762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12" r:id="rId2"/>
    <p:sldLayoutId id="214748421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19" r:id="rId9"/>
    <p:sldLayoutId id="2147484220" r:id="rId10"/>
    <p:sldLayoutId id="2147484221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3399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339966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339966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339966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339966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339966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339966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339966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339966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jpeg"/><Relationship Id="rId7" Type="http://schemas.openxmlformats.org/officeDocument/2006/relationships/hyperlink" Target="http://creativecommons.org/licenses/by/3.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://lanyrd.com/2012/ogdb/" TargetMode="External"/><Relationship Id="rId7" Type="http://schemas.openxmlformats.org/officeDocument/2006/relationships/image" Target="../media/image11.jpeg"/><Relationship Id="rId2" Type="http://schemas.openxmlformats.org/officeDocument/2006/relationships/hyperlink" Target="http://www.ogd2011.at/ogd-diges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hyperlink" Target="http://open.semantic-web.at/display/OGDW/Home" TargetMode="External"/><Relationship Id="rId4" Type="http://schemas.openxmlformats.org/officeDocument/2006/relationships/hyperlink" Target="http://www.ogd2012.at/" TargetMode="External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reference.e-government.gv.at/Veroeffentlichte-Informationen.2774.0.html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ogd.adv.at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bit.ly/OGD-Umfrage-2012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bit.ly/OGD-Umfrage-2012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3" Type="http://schemas.openxmlformats.org/officeDocument/2006/relationships/hyperlink" Target="http://schoolofdata.org/" TargetMode="External"/><Relationship Id="rId7" Type="http://schemas.openxmlformats.org/officeDocument/2006/relationships/image" Target="../media/image3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hyperlink" Target="http://theodi.org/drupal7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2.png"/><Relationship Id="rId3" Type="http://schemas.openxmlformats.org/officeDocument/2006/relationships/hyperlink" Target="http://blog.semantic-web.at/" TargetMode="External"/><Relationship Id="rId7" Type="http://schemas.openxmlformats.org/officeDocument/2006/relationships/image" Target="../media/image1.png"/><Relationship Id="rId12" Type="http://schemas.openxmlformats.org/officeDocument/2006/relationships/image" Target="../media/image33.jpeg"/><Relationship Id="rId2" Type="http://schemas.openxmlformats.org/officeDocument/2006/relationships/hyperlink" Target="http://www.semantic-web.a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3.png"/><Relationship Id="rId5" Type="http://schemas.openxmlformats.org/officeDocument/2006/relationships/hyperlink" Target="http://gov.opendata.at/" TargetMode="External"/><Relationship Id="rId10" Type="http://schemas.openxmlformats.org/officeDocument/2006/relationships/hyperlink" Target="http://blog.lod2.eu/" TargetMode="External"/><Relationship Id="rId4" Type="http://schemas.openxmlformats.org/officeDocument/2006/relationships/hyperlink" Target="mailto:m.kaltenboeck@semantic-web.at" TargetMode="External"/><Relationship Id="rId9" Type="http://schemas.openxmlformats.org/officeDocument/2006/relationships/hyperlink" Target="http://www.lod2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764704"/>
            <a:ext cx="8358188" cy="3600400"/>
          </a:xfrm>
        </p:spPr>
        <p:txBody>
          <a:bodyPr/>
          <a:lstStyle/>
          <a:p>
            <a:pPr eaLnBrk="1" hangingPunct="1"/>
            <a:r>
              <a:rPr lang="de-AT" sz="3600" b="1" dirty="0" smtClean="0"/>
              <a:t>Open </a:t>
            </a:r>
            <a:r>
              <a:rPr lang="de-AT" sz="3600" b="1" dirty="0" err="1" smtClean="0"/>
              <a:t>Government</a:t>
            </a:r>
            <a:r>
              <a:rPr lang="de-AT" sz="3600" b="1" dirty="0" smtClean="0"/>
              <a:t> Data in Österreich</a:t>
            </a:r>
            <a:r>
              <a:rPr lang="de-AT" sz="4000" b="1" dirty="0" smtClean="0"/>
              <a:t/>
            </a:r>
            <a:br>
              <a:rPr lang="de-AT" sz="4000" b="1" dirty="0" smtClean="0"/>
            </a:br>
            <a:r>
              <a:rPr lang="de-AT" sz="2000" b="1" dirty="0" err="1" smtClean="0"/>
              <a:t>Stakeholder</a:t>
            </a:r>
            <a:r>
              <a:rPr lang="de-AT" sz="2000" b="1" dirty="0" smtClean="0"/>
              <a:t> - Historie – Status – Ausblick &amp; Vision</a:t>
            </a:r>
            <a:r>
              <a:rPr lang="de-AT" sz="4000" b="1" dirty="0" smtClean="0"/>
              <a:t/>
            </a:r>
            <a:br>
              <a:rPr lang="de-AT" sz="4000" b="1" dirty="0" smtClean="0"/>
            </a:br>
            <a:r>
              <a:rPr lang="de-AT" sz="2000" b="1" dirty="0" smtClean="0"/>
              <a:t>28.06. 2012, opendata.ch Konferenz 2012, Zürich, Schweiz </a:t>
            </a:r>
            <a:endParaRPr lang="de-DE" sz="2400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3429769"/>
            <a:ext cx="6811962" cy="1079351"/>
          </a:xfrm>
        </p:spPr>
        <p:txBody>
          <a:bodyPr/>
          <a:lstStyle/>
          <a:p>
            <a:pPr algn="l" eaLnBrk="1" hangingPunct="1"/>
            <a:r>
              <a:rPr lang="de-AT" sz="1800" b="1" dirty="0" smtClean="0"/>
              <a:t>Martin Kaltenböck, CMC</a:t>
            </a:r>
          </a:p>
          <a:p>
            <a:pPr algn="l" eaLnBrk="1" hangingPunct="1"/>
            <a:r>
              <a:rPr lang="de-AT" sz="1800" dirty="0" smtClean="0"/>
              <a:t>Managing Partner &amp; CFO, </a:t>
            </a:r>
            <a:r>
              <a:rPr lang="de-AT" sz="1800" dirty="0" err="1" smtClean="0"/>
              <a:t>Semantic</a:t>
            </a:r>
            <a:r>
              <a:rPr lang="de-AT" sz="1800" dirty="0" smtClean="0"/>
              <a:t> Web Company (SWC)</a:t>
            </a:r>
          </a:p>
          <a:p>
            <a:pPr algn="l" eaLnBrk="1" hangingPunct="1"/>
            <a:r>
              <a:rPr lang="de-AT" sz="1800" dirty="0" smtClean="0"/>
              <a:t>Mitglied im Executive Board der OKFO</a:t>
            </a:r>
          </a:p>
        </p:txBody>
      </p:sp>
      <p:pic>
        <p:nvPicPr>
          <p:cNvPr id="14340" name="Picture 11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0"/>
            <a:ext cx="108108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4341" name="Picture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87338"/>
            <a:ext cx="50482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4342" name="Grafik 4" descr="OpenGovData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88913"/>
            <a:ext cx="1081087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333375"/>
            <a:ext cx="219392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60350"/>
            <a:ext cx="5762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Rechteck 1"/>
          <p:cNvSpPr>
            <a:spLocks noChangeArrowheads="1"/>
          </p:cNvSpPr>
          <p:nvPr/>
        </p:nvSpPr>
        <p:spPr bwMode="auto">
          <a:xfrm>
            <a:off x="5940425" y="6237288"/>
            <a:ext cx="3168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AT" sz="1200"/>
              <a:t>These slides are published under : </a:t>
            </a:r>
            <a:r>
              <a:rPr lang="de-AT" sz="1200">
                <a:hlinkClick r:id="rId7"/>
              </a:rPr>
              <a:t>http://creativecommons.org/licenses/by/3.0</a:t>
            </a:r>
            <a:r>
              <a:rPr lang="de-AT" sz="1200"/>
              <a:t> </a:t>
            </a:r>
          </a:p>
        </p:txBody>
      </p:sp>
      <p:pic>
        <p:nvPicPr>
          <p:cNvPr id="14346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878040"/>
            <a:ext cx="76517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7" name="Rectangle 3"/>
          <p:cNvSpPr txBox="1">
            <a:spLocks noChangeArrowheads="1"/>
          </p:cNvSpPr>
          <p:nvPr/>
        </p:nvSpPr>
        <p:spPr bwMode="auto">
          <a:xfrm>
            <a:off x="1448892" y="4869160"/>
            <a:ext cx="2038350" cy="64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de-AT" sz="1400" dirty="0">
                <a:latin typeface="Trebuchet MS" pitchFamily="34" charset="0"/>
              </a:rPr>
              <a:t>@</a:t>
            </a:r>
            <a:r>
              <a:rPr lang="de-AT" sz="1400" dirty="0" err="1" smtClean="0">
                <a:latin typeface="Trebuchet MS" pitchFamily="34" charset="0"/>
              </a:rPr>
              <a:t>semwebcompany</a:t>
            </a:r>
            <a:endParaRPr lang="de-AT" sz="1400" dirty="0" smtClean="0">
              <a:latin typeface="Trebuchet MS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de-AT" sz="1400" dirty="0" smtClean="0">
                <a:latin typeface="Trebuchet MS" pitchFamily="34" charset="0"/>
              </a:rPr>
              <a:t>@</a:t>
            </a:r>
            <a:r>
              <a:rPr lang="de-AT" sz="1400" dirty="0" err="1" smtClean="0">
                <a:latin typeface="Trebuchet MS" pitchFamily="34" charset="0"/>
              </a:rPr>
              <a:t>ogdaustria</a:t>
            </a:r>
            <a:endParaRPr lang="de-AT" sz="1400" dirty="0">
              <a:latin typeface="Trebuchet MS" pitchFamily="34" charset="0"/>
            </a:endParaRPr>
          </a:p>
        </p:txBody>
      </p:sp>
      <p:pic>
        <p:nvPicPr>
          <p:cNvPr id="14348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063" y="6351588"/>
            <a:ext cx="8382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475656" y="1257722"/>
            <a:ext cx="75608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3363"/>
            <a:r>
              <a:rPr lang="de-DE" sz="2400" b="1" dirty="0" smtClean="0"/>
              <a:t>Open </a:t>
            </a:r>
            <a:r>
              <a:rPr lang="de-DE" sz="2400" b="1" dirty="0" err="1" smtClean="0"/>
              <a:t>Knowledge</a:t>
            </a:r>
            <a:r>
              <a:rPr lang="de-DE" sz="2400" b="1" dirty="0" smtClean="0"/>
              <a:t> Forum Österreich (OKFO)</a:t>
            </a:r>
          </a:p>
          <a:p>
            <a:pPr defTabSz="233363"/>
            <a:r>
              <a:rPr lang="en-US" i="1" dirty="0" smtClean="0"/>
              <a:t>Promoting Open Knowledge in a Digital Age</a:t>
            </a:r>
            <a:endParaRPr lang="de-DE" sz="2400" b="1" dirty="0" smtClean="0"/>
          </a:p>
          <a:p>
            <a:pPr marL="801688" lvl="1" indent="-268288" defTabSz="233363"/>
            <a:endParaRPr lang="de-DE" sz="2000" dirty="0" smtClean="0"/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sz="2000" b="1" dirty="0" smtClean="0"/>
              <a:t>Gegründet 2010</a:t>
            </a:r>
            <a:r>
              <a:rPr lang="de-DE" sz="2000" dirty="0" smtClean="0"/>
              <a:t>, Non </a:t>
            </a:r>
            <a:r>
              <a:rPr lang="de-DE" sz="2000" dirty="0" err="1" smtClean="0"/>
              <a:t>for</a:t>
            </a:r>
            <a:r>
              <a:rPr lang="de-DE" sz="2000" dirty="0" smtClean="0"/>
              <a:t> Profit Organisation (Verein) 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sz="2000" dirty="0" smtClean="0"/>
              <a:t>Offizielles </a:t>
            </a:r>
            <a:r>
              <a:rPr lang="de-DE" sz="2000" b="1" dirty="0" smtClean="0"/>
              <a:t>Chapter der OKFN</a:t>
            </a:r>
            <a:r>
              <a:rPr lang="de-DE" sz="2000" dirty="0" smtClean="0"/>
              <a:t>, UK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sz="2000" b="1" dirty="0" smtClean="0"/>
              <a:t>Board</a:t>
            </a:r>
            <a:r>
              <a:rPr lang="de-DE" dirty="0" smtClean="0"/>
              <a:t>: </a:t>
            </a:r>
            <a:r>
              <a:rPr lang="de-DE" sz="2000" dirty="0" smtClean="0"/>
              <a:t>Wissenschaft, Zivilgesellschaft, Wirtschaft, Medien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sz="2000" b="1" dirty="0" smtClean="0"/>
              <a:t>Aktivitäten</a:t>
            </a:r>
            <a:r>
              <a:rPr lang="de-DE" sz="2000" dirty="0" smtClean="0"/>
              <a:t>: Initiierung, Fundierung, Beratung, Umsetzung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sz="2000" b="1" dirty="0" err="1" smtClean="0"/>
              <a:t>Awareness</a:t>
            </a:r>
            <a:r>
              <a:rPr lang="de-DE" sz="2000" dirty="0" smtClean="0"/>
              <a:t>: Publikationen, Veranstaltungen &amp; Erhebungen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sz="2000" dirty="0" smtClean="0"/>
              <a:t>Beratendes </a:t>
            </a:r>
            <a:r>
              <a:rPr lang="de-DE" sz="2000" b="1" dirty="0" smtClean="0"/>
              <a:t>Mitglied </a:t>
            </a:r>
            <a:r>
              <a:rPr lang="de-DE" sz="2000" b="1" dirty="0" err="1" smtClean="0"/>
              <a:t>Cooperation</a:t>
            </a:r>
            <a:r>
              <a:rPr lang="de-DE" sz="2000" b="1" dirty="0" smtClean="0"/>
              <a:t> OGD Österreich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sz="2000" dirty="0" smtClean="0"/>
              <a:t>Mitarbeit in </a:t>
            </a:r>
            <a:r>
              <a:rPr lang="de-DE" sz="2000" b="1" dirty="0" smtClean="0"/>
              <a:t>internat</a:t>
            </a:r>
            <a:r>
              <a:rPr lang="de-DE" b="1" dirty="0" smtClean="0"/>
              <a:t>ionalen</a:t>
            </a:r>
            <a:r>
              <a:rPr lang="de-DE" sz="2000" b="1" dirty="0" smtClean="0"/>
              <a:t> Gremien </a:t>
            </a:r>
            <a:r>
              <a:rPr lang="de-DE" sz="2000" dirty="0" smtClean="0"/>
              <a:t>(W3C, ISA, ..)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endParaRPr lang="de-DE" sz="2000" dirty="0" smtClean="0"/>
          </a:p>
        </p:txBody>
      </p:sp>
      <p:sp>
        <p:nvSpPr>
          <p:cNvPr id="3" name="Rechteck 2"/>
          <p:cNvSpPr/>
          <p:nvPr/>
        </p:nvSpPr>
        <p:spPr>
          <a:xfrm>
            <a:off x="1907416" y="24400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AT" b="1" i="1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dirty="0" smtClean="0"/>
              <a:t>Open </a:t>
            </a:r>
            <a:r>
              <a:rPr lang="de-DE" dirty="0" err="1" smtClean="0"/>
              <a:t>Knowledge</a:t>
            </a:r>
            <a:r>
              <a:rPr lang="de-DE" dirty="0" smtClean="0"/>
              <a:t> Forum Österreich</a:t>
            </a:r>
            <a:endParaRPr lang="de-AT" dirty="0" smtClean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Picture 2" descr="OKFestival | 17-22.9.2012 Helsin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822" y="4725144"/>
            <a:ext cx="6343650" cy="173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7956550" y="6481763"/>
            <a:ext cx="730250" cy="476250"/>
          </a:xfrm>
        </p:spPr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2</a:t>
            </a:fld>
            <a:endParaRPr lang="de-AT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38" y="1197486"/>
            <a:ext cx="1256814" cy="1315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Grafik 8" descr="OpenGovData-logo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38546"/>
            <a:ext cx="1133425" cy="84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27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1907416" y="24400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AT" b="1" i="1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dirty="0" smtClean="0"/>
              <a:t>OKFO: Bewusstseinsbildung zu OGD</a:t>
            </a:r>
            <a:endParaRPr lang="de-AT" dirty="0" smtClean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7956550" y="6481763"/>
            <a:ext cx="730250" cy="476250"/>
          </a:xfrm>
        </p:spPr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3</a:t>
            </a:fld>
            <a:endParaRPr lang="de-AT"/>
          </a:p>
        </p:txBody>
      </p:sp>
      <p:sp>
        <p:nvSpPr>
          <p:cNvPr id="15" name="Rechteck 14"/>
          <p:cNvSpPr/>
          <p:nvPr/>
        </p:nvSpPr>
        <p:spPr>
          <a:xfrm>
            <a:off x="2483768" y="1311146"/>
            <a:ext cx="69847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233363"/>
            <a:r>
              <a:rPr lang="de-DE" sz="2000" b="1" dirty="0" smtClean="0"/>
              <a:t>     Veranstaltungen</a:t>
            </a:r>
          </a:p>
          <a:p>
            <a:pPr marL="0" lvl="1" defTabSz="233363"/>
            <a:endParaRPr lang="de-DE" sz="2000" b="1" dirty="0" smtClean="0"/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b="1" dirty="0" smtClean="0"/>
              <a:t>4 </a:t>
            </a:r>
            <a:r>
              <a:rPr lang="de-DE" b="1" dirty="0" err="1" smtClean="0"/>
              <a:t>Stakeholder</a:t>
            </a:r>
            <a:r>
              <a:rPr lang="de-DE" b="1" dirty="0" smtClean="0"/>
              <a:t> WS, </a:t>
            </a:r>
            <a:r>
              <a:rPr lang="de-DE" dirty="0" smtClean="0"/>
              <a:t>02/2011, 50 </a:t>
            </a:r>
            <a:r>
              <a:rPr lang="de-DE" dirty="0" err="1" smtClean="0"/>
              <a:t>TeilnehmerInnen</a:t>
            </a:r>
            <a:endParaRPr lang="de-DE" dirty="0" smtClean="0"/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b="1" dirty="0" smtClean="0"/>
              <a:t>OGD2011</a:t>
            </a:r>
            <a:r>
              <a:rPr lang="de-DE" dirty="0" smtClean="0"/>
              <a:t>, 06/2011, 135 Besucher, </a:t>
            </a:r>
            <a:r>
              <a:rPr lang="de-DE" sz="1600" dirty="0" err="1" smtClean="0">
                <a:hlinkClick r:id="rId2"/>
              </a:rPr>
              <a:t>website</a:t>
            </a:r>
            <a:endParaRPr lang="de-DE" dirty="0" smtClean="0"/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sz="2000" b="1" dirty="0" smtClean="0"/>
              <a:t>OGD Business Day</a:t>
            </a:r>
            <a:r>
              <a:rPr lang="de-DE" sz="2000" dirty="0" smtClean="0"/>
              <a:t>, 03/2012</a:t>
            </a:r>
            <a:r>
              <a:rPr lang="de-DE" dirty="0" smtClean="0"/>
              <a:t>, 105 Besucher </a:t>
            </a:r>
            <a:r>
              <a:rPr lang="de-DE" sz="1600" dirty="0" err="1">
                <a:hlinkClick r:id="rId3"/>
              </a:rPr>
              <a:t>website</a:t>
            </a:r>
            <a:endParaRPr lang="de-DE" sz="1600" dirty="0"/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b="1" dirty="0"/>
              <a:t>OGD2012</a:t>
            </a:r>
            <a:r>
              <a:rPr lang="de-DE" dirty="0"/>
              <a:t>, 06/2012</a:t>
            </a:r>
            <a:r>
              <a:rPr lang="de-DE" dirty="0" smtClean="0"/>
              <a:t>, 110 Besucher </a:t>
            </a:r>
            <a:r>
              <a:rPr lang="de-DE" sz="1600" dirty="0" err="1" smtClean="0">
                <a:hlinkClick r:id="rId4"/>
              </a:rPr>
              <a:t>website</a:t>
            </a:r>
            <a:endParaRPr lang="de-DE" sz="1600" dirty="0" smtClean="0"/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b="1" dirty="0" smtClean="0"/>
              <a:t>Regelmäßig</a:t>
            </a:r>
            <a:r>
              <a:rPr lang="de-DE" sz="1600" dirty="0" smtClean="0"/>
              <a:t>: Stammtische, </a:t>
            </a:r>
            <a:r>
              <a:rPr lang="de-DE" sz="1600" dirty="0" err="1" smtClean="0"/>
              <a:t>MeetUps</a:t>
            </a:r>
            <a:r>
              <a:rPr lang="de-DE" sz="1600" dirty="0" smtClean="0"/>
              <a:t>, kleine </a:t>
            </a:r>
            <a:r>
              <a:rPr lang="de-DE" sz="1600" dirty="0" err="1" smtClean="0"/>
              <a:t>Hackathons</a:t>
            </a:r>
            <a:endParaRPr lang="de-DE" sz="1600" dirty="0" smtClean="0"/>
          </a:p>
          <a:p>
            <a:pPr marL="696913" lvl="1" indent="-342900" defTabSz="233363">
              <a:buFont typeface="Arial" pitchFamily="34" charset="0"/>
              <a:buChar char="•"/>
            </a:pPr>
            <a:endParaRPr lang="de-DE" sz="1600" dirty="0"/>
          </a:p>
          <a:p>
            <a:pPr marL="0" lvl="1" defTabSz="233363"/>
            <a:endParaRPr lang="de-DE" b="1" dirty="0" smtClean="0"/>
          </a:p>
          <a:p>
            <a:pPr marL="0" lvl="1" defTabSz="233363"/>
            <a:r>
              <a:rPr lang="de-DE" b="1" dirty="0" smtClean="0"/>
              <a:t>     Publikationen</a:t>
            </a:r>
            <a:endParaRPr lang="de-DE" b="1" dirty="0"/>
          </a:p>
          <a:p>
            <a:pPr marL="0" lvl="1" defTabSz="233363"/>
            <a:endParaRPr lang="de-DE" sz="1600" dirty="0"/>
          </a:p>
          <a:p>
            <a:pPr marL="285750" lvl="1" indent="-285750" defTabSz="233363">
              <a:buFont typeface="Arial" pitchFamily="34" charset="0"/>
              <a:buChar char="•"/>
            </a:pPr>
            <a:r>
              <a:rPr lang="de-DE" b="1" dirty="0" smtClean="0"/>
              <a:t>OGD Weißbuch </a:t>
            </a:r>
            <a:r>
              <a:rPr lang="de-DE" dirty="0" smtClean="0"/>
              <a:t>Österreich</a:t>
            </a:r>
            <a:r>
              <a:rPr lang="de-DE" sz="1600" dirty="0" smtClean="0"/>
              <a:t>, 2011,</a:t>
            </a:r>
            <a:r>
              <a:rPr lang="de-DE" dirty="0" smtClean="0"/>
              <a:t> </a:t>
            </a:r>
            <a:r>
              <a:rPr lang="de-DE" sz="1600" dirty="0" smtClean="0">
                <a:hlinkClick r:id="rId5"/>
              </a:rPr>
              <a:t>Online Wiki</a:t>
            </a:r>
            <a:endParaRPr lang="de-DE" sz="1600" dirty="0" smtClean="0"/>
          </a:p>
          <a:p>
            <a:pPr marL="285750" lvl="1" indent="-285750" defTabSz="233363">
              <a:buFont typeface="Arial" pitchFamily="34" charset="0"/>
              <a:buChar char="•"/>
            </a:pPr>
            <a:r>
              <a:rPr lang="de-DE" dirty="0" smtClean="0"/>
              <a:t>4 Ausgaben </a:t>
            </a:r>
            <a:r>
              <a:rPr lang="de-DE" b="1" dirty="0" smtClean="0"/>
              <a:t>OGD Digest </a:t>
            </a:r>
            <a:r>
              <a:rPr lang="de-DE" dirty="0" smtClean="0"/>
              <a:t>Österreich</a:t>
            </a:r>
            <a:r>
              <a:rPr lang="de-DE" sz="1600" dirty="0" smtClean="0"/>
              <a:t>, 2011, </a:t>
            </a:r>
            <a:r>
              <a:rPr lang="de-DE" sz="1600" dirty="0" smtClean="0">
                <a:hlinkClick r:id="rId2"/>
              </a:rPr>
              <a:t>PDF Versionen</a:t>
            </a:r>
            <a:endParaRPr lang="de-DE" sz="1600" dirty="0" smtClean="0"/>
          </a:p>
          <a:p>
            <a:pPr marL="285750" lvl="1" indent="-285750" defTabSz="233363">
              <a:buFont typeface="Arial" pitchFamily="34" charset="0"/>
              <a:buChar char="•"/>
            </a:pPr>
            <a:r>
              <a:rPr lang="de-DE" b="1" dirty="0" err="1" smtClean="0"/>
              <a:t>Linked</a:t>
            </a:r>
            <a:r>
              <a:rPr lang="de-DE" b="1" dirty="0" smtClean="0"/>
              <a:t> Open Data, The Essentials</a:t>
            </a:r>
            <a:r>
              <a:rPr lang="de-DE" sz="1600" dirty="0" smtClean="0"/>
              <a:t>, 2012, </a:t>
            </a:r>
            <a:r>
              <a:rPr lang="de-DE" sz="1600" dirty="0" smtClean="0">
                <a:hlinkClick r:id="rId5"/>
              </a:rPr>
              <a:t>PDF Version</a:t>
            </a:r>
            <a:endParaRPr lang="de-DE" sz="1600" dirty="0" smtClean="0"/>
          </a:p>
          <a:p>
            <a:pPr marL="285750" lvl="1" indent="-285750" defTabSz="233363">
              <a:buFont typeface="Arial" pitchFamily="34" charset="0"/>
              <a:buChar char="•"/>
            </a:pPr>
            <a:endParaRPr lang="de-DE" sz="1600" dirty="0"/>
          </a:p>
          <a:p>
            <a:pPr marL="0" lvl="1" defTabSz="233363"/>
            <a:endParaRPr lang="de-DE" sz="1600" dirty="0" smtClean="0"/>
          </a:p>
          <a:p>
            <a:pPr marL="0" lvl="1" defTabSz="233363"/>
            <a:endParaRPr lang="de-DE" sz="1600" dirty="0" smtClean="0"/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30393"/>
            <a:ext cx="2555841" cy="710575"/>
          </a:xfrm>
          <a:prstGeom prst="rect">
            <a:avLst/>
          </a:prstGeom>
          <a:effectLst/>
        </p:spPr>
      </p:pic>
      <p:pic>
        <p:nvPicPr>
          <p:cNvPr id="1026" name="Picture 2" descr="Open Data &amp; Busines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05" y="1628800"/>
            <a:ext cx="2521679" cy="6808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open.semantic-web.at/download/attachments/327692/weissbuch-cover.png?version=1&amp;modificationDate=131556432600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18" y="3284984"/>
            <a:ext cx="1266825" cy="179070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semantic-web.at/sites/default/files/u33/lod-book-cover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28" y="4149080"/>
            <a:ext cx="1190908" cy="171765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82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395536" y="1639924"/>
            <a:ext cx="8496944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3363"/>
            <a:r>
              <a:rPr lang="de-DE" sz="2200" b="1" dirty="0" smtClean="0"/>
              <a:t>Empfehlungen der </a:t>
            </a:r>
            <a:r>
              <a:rPr lang="de-DE" sz="2200" b="1" dirty="0" err="1" smtClean="0"/>
              <a:t>Cooperation</a:t>
            </a:r>
            <a:r>
              <a:rPr lang="de-DE" sz="2200" b="1" dirty="0" smtClean="0"/>
              <a:t> OGD Österreich, 2. HJ 2011</a:t>
            </a:r>
          </a:p>
          <a:p>
            <a:pPr defTabSz="233363"/>
            <a:r>
              <a:rPr lang="en-US" i="1" dirty="0" smtClean="0"/>
              <a:t>OGD </a:t>
            </a:r>
            <a:r>
              <a:rPr lang="en-US" i="1" dirty="0" err="1" smtClean="0"/>
              <a:t>Kooperation</a:t>
            </a:r>
            <a:r>
              <a:rPr lang="en-US" i="1" dirty="0" smtClean="0"/>
              <a:t> der </a:t>
            </a:r>
            <a:r>
              <a:rPr lang="en-US" i="1" dirty="0" err="1" smtClean="0"/>
              <a:t>Verwaltung</a:t>
            </a:r>
            <a:r>
              <a:rPr lang="en-US" i="1" dirty="0" smtClean="0"/>
              <a:t> von Bund, 4 </a:t>
            </a:r>
            <a:r>
              <a:rPr lang="en-US" i="1" dirty="0" err="1" smtClean="0"/>
              <a:t>Städten</a:t>
            </a:r>
            <a:r>
              <a:rPr lang="en-US" i="1" dirty="0" smtClean="0"/>
              <a:t>, 3 </a:t>
            </a:r>
            <a:r>
              <a:rPr lang="en-US" i="1" dirty="0" err="1" smtClean="0"/>
              <a:t>Ländern</a:t>
            </a:r>
            <a:r>
              <a:rPr lang="en-US" i="1" dirty="0" smtClean="0"/>
              <a:t> &amp; </a:t>
            </a:r>
            <a:r>
              <a:rPr lang="en-US" i="1" dirty="0" err="1" smtClean="0"/>
              <a:t>ausgelagerten</a:t>
            </a:r>
            <a:r>
              <a:rPr lang="en-US" i="1" dirty="0" smtClean="0"/>
              <a:t> </a:t>
            </a:r>
            <a:r>
              <a:rPr lang="en-US" i="1" dirty="0" err="1" smtClean="0"/>
              <a:t>Stellen</a:t>
            </a:r>
            <a:r>
              <a:rPr lang="en-US" i="1" dirty="0" smtClean="0"/>
              <a:t>, </a:t>
            </a:r>
            <a:r>
              <a:rPr lang="en-US" i="1" dirty="0" err="1" smtClean="0"/>
              <a:t>sowie</a:t>
            </a:r>
            <a:r>
              <a:rPr lang="en-US" i="1" dirty="0" smtClean="0"/>
              <a:t> </a:t>
            </a:r>
            <a:r>
              <a:rPr lang="en-US" i="1" dirty="0" err="1" smtClean="0"/>
              <a:t>beratenden</a:t>
            </a:r>
            <a:r>
              <a:rPr lang="en-US" i="1" dirty="0" smtClean="0"/>
              <a:t> </a:t>
            </a:r>
            <a:r>
              <a:rPr lang="en-US" i="1" dirty="0" err="1"/>
              <a:t>Mitglieder</a:t>
            </a:r>
            <a:r>
              <a:rPr lang="en-US" i="1" dirty="0"/>
              <a:t> </a:t>
            </a:r>
            <a:r>
              <a:rPr lang="en-US" i="1" dirty="0" err="1"/>
              <a:t>aus</a:t>
            </a:r>
            <a:r>
              <a:rPr lang="en-US" i="1" dirty="0"/>
              <a:t> </a:t>
            </a:r>
            <a:r>
              <a:rPr lang="en-US" i="1" dirty="0" err="1" smtClean="0"/>
              <a:t>derCommunity</a:t>
            </a:r>
            <a:r>
              <a:rPr lang="en-US" i="1" dirty="0"/>
              <a:t>.</a:t>
            </a:r>
            <a:endParaRPr lang="de-DE" i="1" dirty="0"/>
          </a:p>
          <a:p>
            <a:pPr marL="801688" lvl="1" indent="-268288" defTabSz="233363"/>
            <a:endParaRPr lang="de-DE" sz="2000" dirty="0" smtClean="0"/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sz="2000" b="1" dirty="0" smtClean="0"/>
              <a:t>Lizenz</a:t>
            </a:r>
            <a:r>
              <a:rPr lang="de-DE" sz="2000" dirty="0" smtClean="0"/>
              <a:t> für Open Data: CC-BY 3.0 Österreich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dirty="0" smtClean="0"/>
              <a:t>Bevorzugt: </a:t>
            </a:r>
            <a:r>
              <a:rPr lang="de-DE" b="1" dirty="0" smtClean="0"/>
              <a:t>Open Source Software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sz="2000" dirty="0" smtClean="0"/>
              <a:t>Datenkataloge: </a:t>
            </a:r>
            <a:r>
              <a:rPr lang="de-DE" sz="2000" b="1" dirty="0" smtClean="0"/>
              <a:t>CKAN </a:t>
            </a:r>
            <a:r>
              <a:rPr lang="de-DE" sz="2000" dirty="0" smtClean="0"/>
              <a:t>(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data</a:t>
            </a:r>
            <a:r>
              <a:rPr lang="de-DE" sz="2000" dirty="0" smtClean="0"/>
              <a:t> hub)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DE" b="1" dirty="0" smtClean="0"/>
              <a:t>Metadaten Schema </a:t>
            </a:r>
            <a:r>
              <a:rPr lang="de-DE" dirty="0" smtClean="0"/>
              <a:t>für OGD Österreich in Version 1.1 (</a:t>
            </a:r>
            <a:r>
              <a:rPr lang="de-DE" dirty="0" smtClean="0">
                <a:hlinkClick r:id="rId2"/>
              </a:rPr>
              <a:t>LINK</a:t>
            </a:r>
            <a:r>
              <a:rPr lang="de-DE" dirty="0" smtClean="0"/>
              <a:t>)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AT" b="1" dirty="0"/>
              <a:t>Referenzdokument</a:t>
            </a:r>
            <a:r>
              <a:rPr lang="de-AT" dirty="0"/>
              <a:t> zu Open </a:t>
            </a:r>
            <a:r>
              <a:rPr lang="de-AT" dirty="0" err="1"/>
              <a:t>Government</a:t>
            </a:r>
            <a:r>
              <a:rPr lang="de-AT" dirty="0"/>
              <a:t> Data in </a:t>
            </a:r>
            <a:r>
              <a:rPr lang="de-AT" dirty="0" smtClean="0"/>
              <a:t>Österreich</a:t>
            </a:r>
          </a:p>
          <a:p>
            <a:pPr marL="696913" lvl="1" indent="-342900" defTabSz="233363">
              <a:buFont typeface="Arial" pitchFamily="34" charset="0"/>
              <a:buChar char="•"/>
            </a:pPr>
            <a:r>
              <a:rPr lang="de-AT" b="1" dirty="0" smtClean="0"/>
              <a:t>Domain </a:t>
            </a:r>
            <a:r>
              <a:rPr lang="de-AT" b="1" dirty="0"/>
              <a:t>/ URL </a:t>
            </a:r>
            <a:r>
              <a:rPr lang="de-AT" b="1" dirty="0" smtClean="0"/>
              <a:t>Konvention</a:t>
            </a:r>
            <a:r>
              <a:rPr lang="de-AT" dirty="0" smtClean="0"/>
              <a:t>: </a:t>
            </a:r>
            <a:r>
              <a:rPr lang="de-AT" dirty="0"/>
              <a:t>data.NAME.gv.at (e.g. data.linz.gv.at</a:t>
            </a:r>
            <a:r>
              <a:rPr lang="de-AT" dirty="0" smtClean="0"/>
              <a:t>)</a:t>
            </a:r>
            <a:endParaRPr lang="de-AT" dirty="0"/>
          </a:p>
        </p:txBody>
      </p:sp>
      <p:sp>
        <p:nvSpPr>
          <p:cNvPr id="3" name="Rechteck 2"/>
          <p:cNvSpPr/>
          <p:nvPr/>
        </p:nvSpPr>
        <p:spPr>
          <a:xfrm>
            <a:off x="1907416" y="24400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AT" b="1" i="1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dirty="0" smtClean="0"/>
              <a:t>OGD in Österreich: Status</a:t>
            </a:r>
            <a:endParaRPr lang="de-AT" dirty="0" smtClean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7956550" y="6481763"/>
            <a:ext cx="730250" cy="476250"/>
          </a:xfrm>
        </p:spPr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4</a:t>
            </a:fld>
            <a:endParaRPr lang="de-AT"/>
          </a:p>
        </p:txBody>
      </p:sp>
      <p:pic>
        <p:nvPicPr>
          <p:cNvPr id="2050" name="Picture 2" descr="Cooperation OGD Österrei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3909209" cy="32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39552" y="4968554"/>
            <a:ext cx="7272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defRPr/>
            </a:pPr>
            <a:r>
              <a:rPr lang="de-AT" b="1" dirty="0" smtClean="0"/>
              <a:t>PLUS:</a:t>
            </a:r>
            <a:endParaRPr lang="de-AT" b="1" dirty="0"/>
          </a:p>
          <a:p>
            <a:pPr marL="696913" lvl="1" indent="-342900" defTabSz="233363" eaLnBrk="1" hangingPunct="1">
              <a:buFont typeface="Arial" pitchFamily="34" charset="0"/>
              <a:buChar char="•"/>
              <a:defRPr/>
            </a:pPr>
            <a:r>
              <a:rPr lang="de-AT" dirty="0"/>
              <a:t>Open </a:t>
            </a:r>
            <a:r>
              <a:rPr lang="de-AT" dirty="0" err="1"/>
              <a:t>Government</a:t>
            </a:r>
            <a:r>
              <a:rPr lang="de-AT" dirty="0"/>
              <a:t> ist BLSG Schwerpunkt</a:t>
            </a:r>
          </a:p>
          <a:p>
            <a:pPr marL="696913" lvl="1" indent="-342900" defTabSz="233363" eaLnBrk="1" hangingPunct="1">
              <a:buFont typeface="Arial" pitchFamily="34" charset="0"/>
              <a:buChar char="•"/>
              <a:defRPr/>
            </a:pPr>
            <a:r>
              <a:rPr lang="de-AT" dirty="0"/>
              <a:t>Open Data auf der Prioritätenliste des KIG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7017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1907416" y="24400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AT" b="1" i="1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dirty="0" smtClean="0"/>
              <a:t>OGD in Österreich: Status</a:t>
            </a:r>
            <a:endParaRPr lang="de-AT" dirty="0" smtClean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7956550" y="6481763"/>
            <a:ext cx="730250" cy="476250"/>
          </a:xfrm>
        </p:spPr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5</a:t>
            </a:fld>
            <a:endParaRPr lang="de-A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8662589" cy="5877272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5171590" y="908720"/>
            <a:ext cx="3720890" cy="3170099"/>
          </a:xfrm>
          <a:prstGeom prst="rect">
            <a:avLst/>
          </a:prstGeom>
          <a:solidFill>
            <a:srgbClr val="92D050">
              <a:tint val="66000"/>
              <a:satMod val="160000"/>
              <a:alpha val="80000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AT" b="1" dirty="0" smtClean="0"/>
              <a:t>Stadt / Land Wien, Mai 2011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Politisches </a:t>
            </a:r>
            <a:r>
              <a:rPr lang="de-AT" dirty="0" err="1" smtClean="0"/>
              <a:t>Commitment</a:t>
            </a:r>
            <a:endParaRPr lang="de-AT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Plattformtreffen / Quartal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Datenfreischaltung / Quartal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Business </a:t>
            </a:r>
            <a:r>
              <a:rPr lang="de-AT" dirty="0" err="1" smtClean="0"/>
              <a:t>Unlocking</a:t>
            </a:r>
            <a:r>
              <a:rPr lang="de-AT" dirty="0" smtClean="0"/>
              <a:t> Service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Developer Forum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Daten Monitoring Prozess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Integrierte Prozesse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~ 130 Datensätze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~ 31 gelistete Apps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4712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8784976" cy="5795412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1907416" y="24400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AT" b="1" i="1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dirty="0" smtClean="0"/>
              <a:t>OGD in Österreich: Status</a:t>
            </a:r>
            <a:endParaRPr lang="de-AT" dirty="0" smtClean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7956550" y="6481763"/>
            <a:ext cx="730250" cy="476250"/>
          </a:xfrm>
        </p:spPr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6</a:t>
            </a:fld>
            <a:endParaRPr lang="de-AT"/>
          </a:p>
        </p:txBody>
      </p:sp>
      <p:sp>
        <p:nvSpPr>
          <p:cNvPr id="4" name="Textfeld 3"/>
          <p:cNvSpPr txBox="1"/>
          <p:nvPr/>
        </p:nvSpPr>
        <p:spPr>
          <a:xfrm>
            <a:off x="5292080" y="980728"/>
            <a:ext cx="3565400" cy="2862322"/>
          </a:xfrm>
          <a:prstGeom prst="rect">
            <a:avLst/>
          </a:prstGeom>
          <a:solidFill>
            <a:srgbClr val="92D050">
              <a:tint val="66000"/>
              <a:satMod val="160000"/>
              <a:alpha val="80000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AT" b="1" dirty="0" smtClean="0"/>
              <a:t>Stadt Linz, Oktober 2011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Politisches </a:t>
            </a:r>
            <a:r>
              <a:rPr lang="de-AT" dirty="0" err="1" smtClean="0"/>
              <a:t>Commitment</a:t>
            </a:r>
            <a:endParaRPr lang="de-AT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Leicht integrierte Prozesse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Wettbewerb 2012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Wiki als Diskussionsforum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Einbettung in die Open </a:t>
            </a:r>
            <a:br>
              <a:rPr lang="de-AT" dirty="0" smtClean="0"/>
            </a:br>
            <a:r>
              <a:rPr lang="de-AT" dirty="0" err="1" smtClean="0"/>
              <a:t>Commons</a:t>
            </a:r>
            <a:r>
              <a:rPr lang="de-AT" dirty="0" smtClean="0"/>
              <a:t> Region Linz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~ 107 Datensätze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~ 39 gelistete Apps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9163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89" y="980728"/>
            <a:ext cx="8707291" cy="5744164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1907416" y="24400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AT" b="1" i="1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dirty="0" smtClean="0"/>
              <a:t>OGD in Österreich: Status</a:t>
            </a:r>
            <a:endParaRPr lang="de-AT" dirty="0" smtClean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7956550" y="6481763"/>
            <a:ext cx="730250" cy="476250"/>
          </a:xfrm>
        </p:spPr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7</a:t>
            </a:fld>
            <a:endParaRPr lang="de-AT"/>
          </a:p>
        </p:txBody>
      </p:sp>
      <p:sp>
        <p:nvSpPr>
          <p:cNvPr id="4" name="Textfeld 3"/>
          <p:cNvSpPr txBox="1"/>
          <p:nvPr/>
        </p:nvSpPr>
        <p:spPr>
          <a:xfrm>
            <a:off x="4932040" y="980728"/>
            <a:ext cx="3922869" cy="2246769"/>
          </a:xfrm>
          <a:prstGeom prst="rect">
            <a:avLst/>
          </a:prstGeom>
          <a:solidFill>
            <a:srgbClr val="92D050">
              <a:tint val="66000"/>
              <a:satMod val="160000"/>
              <a:alpha val="80000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AT" b="1" dirty="0" smtClean="0"/>
              <a:t>BKA, April 2012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KEIN politisches </a:t>
            </a:r>
            <a:r>
              <a:rPr lang="de-AT" dirty="0" err="1" smtClean="0"/>
              <a:t>Commitment</a:t>
            </a:r>
            <a:endParaRPr lang="de-AT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Metakatalog für AT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Beta Status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Wettbewerb: Oktober 2012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319 gelistete Datensätze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~ 20 gelistete Apps (AT-weit)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8269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732266" cy="5760640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1907416" y="24400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AT" b="1" i="1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dirty="0" smtClean="0"/>
              <a:t>OGD in Österreich: Status</a:t>
            </a:r>
            <a:endParaRPr lang="de-AT" dirty="0" smtClean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7956550" y="6481763"/>
            <a:ext cx="730250" cy="476250"/>
          </a:xfrm>
        </p:spPr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8</a:t>
            </a:fld>
            <a:endParaRPr lang="de-AT"/>
          </a:p>
        </p:txBody>
      </p:sp>
      <p:sp>
        <p:nvSpPr>
          <p:cNvPr id="4" name="Textfeld 3"/>
          <p:cNvSpPr txBox="1"/>
          <p:nvPr/>
        </p:nvSpPr>
        <p:spPr>
          <a:xfrm>
            <a:off x="5004048" y="980728"/>
            <a:ext cx="3837910" cy="1323439"/>
          </a:xfrm>
          <a:prstGeom prst="rect">
            <a:avLst/>
          </a:prstGeom>
          <a:solidFill>
            <a:srgbClr val="92D050">
              <a:tint val="66000"/>
              <a:satMod val="160000"/>
              <a:alpha val="80000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AT" b="1" dirty="0" smtClean="0"/>
              <a:t>Land Tirol, April 2012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Kein politisches </a:t>
            </a:r>
            <a:r>
              <a:rPr lang="de-AT" dirty="0" err="1" smtClean="0"/>
              <a:t>Commitment</a:t>
            </a:r>
            <a:endParaRPr lang="de-AT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20 Datensätze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keine gelisteten Apps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3317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26" y="980728"/>
            <a:ext cx="8814162" cy="581466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1907416" y="24400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AT" b="1" i="1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dirty="0" smtClean="0"/>
              <a:t>OGD in Österreich: Status</a:t>
            </a:r>
            <a:endParaRPr lang="de-AT" dirty="0" smtClean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7956550" y="6481763"/>
            <a:ext cx="730250" cy="476250"/>
          </a:xfrm>
        </p:spPr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9</a:t>
            </a:fld>
            <a:endParaRPr lang="de-AT"/>
          </a:p>
        </p:txBody>
      </p:sp>
      <p:sp>
        <p:nvSpPr>
          <p:cNvPr id="4" name="Textfeld 3"/>
          <p:cNvSpPr txBox="1"/>
          <p:nvPr/>
        </p:nvSpPr>
        <p:spPr>
          <a:xfrm>
            <a:off x="4932040" y="980728"/>
            <a:ext cx="3951723" cy="1323439"/>
          </a:xfrm>
          <a:prstGeom prst="rect">
            <a:avLst/>
          </a:prstGeom>
          <a:solidFill>
            <a:srgbClr val="92D050">
              <a:tint val="66000"/>
              <a:satMod val="160000"/>
              <a:alpha val="80000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AT" b="1" dirty="0" smtClean="0"/>
              <a:t>Land Vorarlberg, Mai 2012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KEIN Politisches </a:t>
            </a:r>
            <a:r>
              <a:rPr lang="de-AT" dirty="0" err="1" smtClean="0"/>
              <a:t>Commitment</a:t>
            </a:r>
            <a:endParaRPr lang="de-AT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~ 50 Datensätze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keine gelisteten Apps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601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45" y="987921"/>
            <a:ext cx="8720117" cy="5752625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1907416" y="24400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AT" b="1" i="1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dirty="0" smtClean="0"/>
              <a:t>OGD in Österreich: Status</a:t>
            </a:r>
            <a:endParaRPr lang="de-AT" dirty="0" smtClean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7956550" y="6481763"/>
            <a:ext cx="730250" cy="476250"/>
          </a:xfrm>
        </p:spPr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10</a:t>
            </a:fld>
            <a:endParaRPr lang="de-AT"/>
          </a:p>
        </p:txBody>
      </p:sp>
      <p:sp>
        <p:nvSpPr>
          <p:cNvPr id="4" name="Textfeld 3"/>
          <p:cNvSpPr txBox="1"/>
          <p:nvPr/>
        </p:nvSpPr>
        <p:spPr>
          <a:xfrm>
            <a:off x="4860032" y="980728"/>
            <a:ext cx="3951723" cy="1323439"/>
          </a:xfrm>
          <a:prstGeom prst="rect">
            <a:avLst/>
          </a:prstGeom>
          <a:solidFill>
            <a:srgbClr val="92D050">
              <a:tint val="66000"/>
              <a:satMod val="160000"/>
              <a:alpha val="80000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AT" b="1" dirty="0" smtClean="0"/>
              <a:t>Stadt Graz, Juni 2012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KEIN Politisches </a:t>
            </a:r>
            <a:r>
              <a:rPr lang="de-AT" dirty="0" err="1" smtClean="0"/>
              <a:t>Commitment</a:t>
            </a:r>
            <a:endParaRPr lang="de-AT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~ 70 Datensätze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~ 3 gelistete Apps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9832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43" y="980728"/>
            <a:ext cx="8689820" cy="57326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1907416" y="24400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AT" b="1" i="1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dirty="0" smtClean="0"/>
              <a:t>OGD in Österreich: Status</a:t>
            </a:r>
            <a:endParaRPr lang="de-AT" dirty="0" smtClean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7956550" y="6481763"/>
            <a:ext cx="730250" cy="476250"/>
          </a:xfrm>
        </p:spPr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11</a:t>
            </a:fld>
            <a:endParaRPr lang="de-AT"/>
          </a:p>
        </p:txBody>
      </p:sp>
      <p:sp>
        <p:nvSpPr>
          <p:cNvPr id="4" name="Textfeld 3"/>
          <p:cNvSpPr txBox="1"/>
          <p:nvPr/>
        </p:nvSpPr>
        <p:spPr>
          <a:xfrm>
            <a:off x="4932040" y="980728"/>
            <a:ext cx="3951723" cy="1323439"/>
          </a:xfrm>
          <a:prstGeom prst="rect">
            <a:avLst/>
          </a:prstGeom>
          <a:solidFill>
            <a:srgbClr val="92D050">
              <a:tint val="66000"/>
              <a:satMod val="160000"/>
              <a:alpha val="80000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AT" b="1" dirty="0" smtClean="0"/>
              <a:t>Stadt Salzburg, Juni 2012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KEIN Politisches </a:t>
            </a:r>
            <a:r>
              <a:rPr lang="de-AT" dirty="0" err="1" smtClean="0"/>
              <a:t>Commitment</a:t>
            </a:r>
            <a:endParaRPr lang="de-AT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AT" dirty="0"/>
              <a:t>4</a:t>
            </a:r>
            <a:r>
              <a:rPr lang="de-AT" dirty="0" smtClean="0"/>
              <a:t> Datensätze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Keine gelisteten Apps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0309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732267" cy="576064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1907416" y="2440053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e-AT" b="1" i="1" dirty="0"/>
          </a:p>
        </p:txBody>
      </p:sp>
      <p:sp>
        <p:nvSpPr>
          <p:cNvPr id="11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dirty="0" smtClean="0"/>
              <a:t>OGD in Österreich: Status</a:t>
            </a:r>
            <a:endParaRPr lang="de-AT" dirty="0" smtClean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7956550" y="6481763"/>
            <a:ext cx="730250" cy="476250"/>
          </a:xfrm>
        </p:spPr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12</a:t>
            </a:fld>
            <a:endParaRPr lang="de-AT"/>
          </a:p>
        </p:txBody>
      </p:sp>
      <p:sp>
        <p:nvSpPr>
          <p:cNvPr id="4" name="Textfeld 3"/>
          <p:cNvSpPr txBox="1"/>
          <p:nvPr/>
        </p:nvSpPr>
        <p:spPr>
          <a:xfrm>
            <a:off x="5012765" y="980728"/>
            <a:ext cx="3773790" cy="1323439"/>
          </a:xfrm>
          <a:prstGeom prst="rect">
            <a:avLst/>
          </a:prstGeom>
          <a:solidFill>
            <a:srgbClr val="92D050">
              <a:tint val="66000"/>
              <a:satMod val="160000"/>
              <a:alpha val="80000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AT" b="1" dirty="0" smtClean="0"/>
              <a:t>Umweltbundesamt, Juni 2012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Ausgelagerte Bundesstelle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~ 25 Datensätze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AT" dirty="0" smtClean="0"/>
              <a:t>Keine Apps aber Services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6126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11560" y="1124744"/>
            <a:ext cx="820891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3363"/>
            <a:r>
              <a:rPr lang="de-AT" sz="2800" b="1" dirty="0" smtClean="0"/>
              <a:t>Zusammenfassung</a:t>
            </a:r>
          </a:p>
          <a:p>
            <a:pPr defTabSz="233363"/>
            <a:endParaRPr lang="de-AT" sz="2400" b="1" dirty="0"/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b="1" dirty="0" smtClean="0"/>
              <a:t>7 Datenportale </a:t>
            </a:r>
            <a:r>
              <a:rPr lang="de-AT" sz="2400" dirty="0" smtClean="0"/>
              <a:t>&amp; 1 nationaler Datenkatalog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b="1" dirty="0" smtClean="0"/>
              <a:t>Städte, Verwaltung &amp; Community </a:t>
            </a:r>
            <a:r>
              <a:rPr lang="de-AT" sz="2400" dirty="0" smtClean="0"/>
              <a:t>treiben </a:t>
            </a:r>
            <a:r>
              <a:rPr lang="de-AT" sz="2400" dirty="0" smtClean="0"/>
              <a:t>das Thema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dirty="0" smtClean="0"/>
              <a:t>Städte </a:t>
            </a:r>
            <a:r>
              <a:rPr lang="de-AT" sz="2400" b="1" dirty="0" smtClean="0"/>
              <a:t>Wien und Linz </a:t>
            </a:r>
            <a:r>
              <a:rPr lang="de-AT" sz="2400" dirty="0" smtClean="0"/>
              <a:t>als klare Vorreiter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b="1" dirty="0" smtClean="0"/>
              <a:t>Bundesportal</a:t>
            </a:r>
            <a:r>
              <a:rPr lang="de-AT" sz="2400" dirty="0" smtClean="0"/>
              <a:t> noch SEHR </a:t>
            </a:r>
            <a:r>
              <a:rPr lang="de-AT" sz="2400" dirty="0" err="1" smtClean="0"/>
              <a:t>beta</a:t>
            </a:r>
            <a:endParaRPr lang="de-AT" sz="2400" dirty="0" smtClean="0"/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b="1" dirty="0" smtClean="0"/>
              <a:t>Kaum politische Aufmerksamkeit </a:t>
            </a:r>
            <a:r>
              <a:rPr lang="de-AT" sz="2400" dirty="0" smtClean="0"/>
              <a:t>/ Unterstützung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b="1" dirty="0" smtClean="0"/>
              <a:t>Empfehlungen</a:t>
            </a:r>
            <a:r>
              <a:rPr lang="de-AT" sz="2400" dirty="0" smtClean="0"/>
              <a:t> der </a:t>
            </a:r>
            <a:r>
              <a:rPr lang="de-AT" sz="2400" dirty="0" err="1" smtClean="0"/>
              <a:t>Cooperation</a:t>
            </a:r>
            <a:r>
              <a:rPr lang="de-AT" sz="2400" dirty="0" smtClean="0"/>
              <a:t> werden angenommen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dirty="0" smtClean="0"/>
              <a:t>Keine Daten von </a:t>
            </a:r>
            <a:r>
              <a:rPr lang="de-AT" sz="2400" b="1" dirty="0" smtClean="0"/>
              <a:t>Drittanbietern</a:t>
            </a:r>
            <a:r>
              <a:rPr lang="de-AT" sz="2400" dirty="0" smtClean="0"/>
              <a:t> abrufbar</a:t>
            </a:r>
            <a:br>
              <a:rPr lang="de-AT" sz="2400" dirty="0" smtClean="0"/>
            </a:br>
            <a:endParaRPr lang="de-AT" sz="1800" dirty="0" smtClean="0"/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b="1" dirty="0"/>
              <a:t>Schwerpunkt 2012</a:t>
            </a:r>
            <a:r>
              <a:rPr lang="de-AT" sz="2400" dirty="0"/>
              <a:t>: Open Data </a:t>
            </a:r>
            <a:r>
              <a:rPr lang="de-AT" sz="2400" dirty="0" smtClean="0"/>
              <a:t>Business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b="1" dirty="0" smtClean="0"/>
              <a:t>Schwerpunkt 2012/2013</a:t>
            </a:r>
            <a:r>
              <a:rPr lang="de-AT" sz="2400" dirty="0" smtClean="0"/>
              <a:t>: D-A-CH-LI Kooperation</a:t>
            </a:r>
            <a:br>
              <a:rPr lang="de-AT" sz="2400" dirty="0" smtClean="0"/>
            </a:br>
            <a:r>
              <a:rPr lang="de-AT" sz="2400" dirty="0" smtClean="0"/>
              <a:t>(4.10.2012 Konferenz in Wien, </a:t>
            </a:r>
            <a:r>
              <a:rPr lang="de-AT" dirty="0">
                <a:hlinkClick r:id="rId2"/>
              </a:rPr>
              <a:t>http://ogd.adv.at</a:t>
            </a:r>
            <a:r>
              <a:rPr lang="de-AT" dirty="0" smtClean="0">
                <a:hlinkClick r:id="rId2"/>
              </a:rPr>
              <a:t>/</a:t>
            </a:r>
            <a:r>
              <a:rPr lang="de-AT" dirty="0" smtClean="0"/>
              <a:t>)</a:t>
            </a:r>
            <a:endParaRPr lang="de-DE" sz="2000" dirty="0" smtClean="0"/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sz="2400" dirty="0" smtClean="0"/>
              <a:t>OGD in Österreich: Wo stehen wir?</a:t>
            </a:r>
            <a:endParaRPr lang="de-AT" sz="2400" dirty="0" smtClean="0"/>
          </a:p>
        </p:txBody>
      </p:sp>
      <p:cxnSp>
        <p:nvCxnSpPr>
          <p:cNvPr id="9" name="Gerade Verbindung 8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65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11560" y="1124744"/>
            <a:ext cx="820891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3363"/>
            <a:endParaRPr lang="de-DE" sz="2400" b="1" dirty="0" smtClean="0"/>
          </a:p>
          <a:p>
            <a:pPr defTabSz="233363"/>
            <a:r>
              <a:rPr lang="de-AT" sz="2800" b="1" dirty="0" smtClean="0"/>
              <a:t>Vision und Ausblick</a:t>
            </a:r>
          </a:p>
          <a:p>
            <a:pPr defTabSz="233363"/>
            <a:endParaRPr lang="de-AT" sz="2400" b="1" dirty="0"/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b="1" dirty="0" smtClean="0"/>
              <a:t>Politische Unterstützung </a:t>
            </a:r>
            <a:r>
              <a:rPr lang="de-AT" sz="2400" dirty="0" smtClean="0"/>
              <a:t>von OGD auf Bundesebene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dirty="0" smtClean="0"/>
              <a:t>Verstärkte </a:t>
            </a:r>
            <a:r>
              <a:rPr lang="de-AT" sz="2400" b="1" dirty="0" smtClean="0"/>
              <a:t>Datenöffnung auf Bundesebene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b="1" dirty="0" smtClean="0"/>
              <a:t>Informationsfreiheitsgesetz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b="1" dirty="0" smtClean="0"/>
              <a:t>Öffnung von Registern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dirty="0" smtClean="0"/>
              <a:t>Konstruktive </a:t>
            </a:r>
            <a:r>
              <a:rPr lang="de-AT" sz="2400" b="1" dirty="0" smtClean="0"/>
              <a:t>Mitarbeit an PSI neu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dirty="0"/>
              <a:t>Open Data </a:t>
            </a:r>
            <a:r>
              <a:rPr lang="de-AT" sz="2400" b="1" dirty="0"/>
              <a:t>Nutzung forcieren </a:t>
            </a:r>
            <a:r>
              <a:rPr lang="de-AT" sz="2400" b="1" dirty="0" smtClean="0"/>
              <a:t>&amp; unterstützen</a:t>
            </a:r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b="1" dirty="0" smtClean="0"/>
              <a:t>Standardisierung &amp; Harmonisierung </a:t>
            </a:r>
            <a:r>
              <a:rPr lang="de-AT" sz="1800" dirty="0" smtClean="0"/>
              <a:t>(national &amp; </a:t>
            </a:r>
            <a:r>
              <a:rPr lang="de-AT" sz="1800" dirty="0" err="1" smtClean="0"/>
              <a:t>internat</a:t>
            </a:r>
            <a:r>
              <a:rPr lang="de-AT" sz="1800" dirty="0" smtClean="0"/>
              <a:t>.)</a:t>
            </a:r>
            <a:br>
              <a:rPr lang="de-AT" sz="1800" dirty="0" smtClean="0"/>
            </a:br>
            <a:endParaRPr lang="de-AT" sz="1800" dirty="0" smtClean="0"/>
          </a:p>
          <a:p>
            <a:pPr marL="342900" indent="-342900" defTabSz="233363">
              <a:buFont typeface="Arial" pitchFamily="34" charset="0"/>
              <a:buChar char="•"/>
            </a:pPr>
            <a:r>
              <a:rPr lang="de-AT" sz="2400" dirty="0"/>
              <a:t>Schwerpunkt 2012: </a:t>
            </a:r>
            <a:r>
              <a:rPr lang="de-AT" sz="2400" b="1" dirty="0"/>
              <a:t>Open Data </a:t>
            </a:r>
            <a:r>
              <a:rPr lang="de-AT" sz="2400" b="1" dirty="0" smtClean="0"/>
              <a:t>Business</a:t>
            </a:r>
            <a:endParaRPr lang="de-DE" sz="2000" b="1" dirty="0" smtClean="0"/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sz="2400" dirty="0" smtClean="0"/>
              <a:t>OGD in Österreich: Wohin geht die Reise?</a:t>
            </a:r>
            <a:endParaRPr lang="de-AT" sz="2400" dirty="0" smtClean="0"/>
          </a:p>
        </p:txBody>
      </p:sp>
      <p:cxnSp>
        <p:nvCxnSpPr>
          <p:cNvPr id="9" name="Gerade Verbindung 8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30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11560" y="1426131"/>
            <a:ext cx="79928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3363"/>
            <a:endParaRPr lang="de-DE" sz="2400" b="1" dirty="0" smtClean="0"/>
          </a:p>
          <a:p>
            <a:pPr algn="ctr" defTabSz="233363"/>
            <a:r>
              <a:rPr lang="de-AT" sz="2400" b="1" dirty="0" smtClean="0"/>
              <a:t>Schwerpunkt </a:t>
            </a:r>
            <a:r>
              <a:rPr lang="de-AT" sz="2400" b="1" dirty="0"/>
              <a:t>2012: Open Data </a:t>
            </a:r>
            <a:r>
              <a:rPr lang="de-AT" sz="2400" b="1" dirty="0" smtClean="0"/>
              <a:t>Business</a:t>
            </a:r>
            <a:endParaRPr lang="de-AT" sz="2400" b="1" dirty="0"/>
          </a:p>
          <a:p>
            <a:pPr defTabSz="233363"/>
            <a:endParaRPr lang="de-DE" sz="2000" b="1" dirty="0" smtClean="0"/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3289994" y="71438"/>
            <a:ext cx="61785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339966"/>
                </a:solidFill>
                <a:latin typeface="Trebuchet MS" pitchFamily="34" charset="0"/>
              </a:defRPr>
            </a:lvl9pPr>
          </a:lstStyle>
          <a:p>
            <a:r>
              <a:rPr lang="de-DE" sz="2400" dirty="0" smtClean="0"/>
              <a:t>OGD in Österreich: Open Data Business</a:t>
            </a:r>
            <a:endParaRPr lang="de-AT" sz="2400" dirty="0" smtClean="0"/>
          </a:p>
        </p:txBody>
      </p:sp>
      <p:cxnSp>
        <p:nvCxnSpPr>
          <p:cNvPr id="9" name="Gerade Verbindung 8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3491880" y="2768546"/>
            <a:ext cx="511256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1500" b="1" dirty="0" smtClean="0">
                <a:latin typeface="+mj-lt"/>
              </a:rPr>
              <a:t>+€ = ?</a:t>
            </a:r>
            <a:endParaRPr lang="de-AT" sz="11500" b="1" dirty="0">
              <a:latin typeface="+mj-lt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5927" y="2873912"/>
            <a:ext cx="1644067" cy="1651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370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Grafik 27" descr="iStock_000013485370XSmal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3644900"/>
            <a:ext cx="14398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itel 1"/>
          <p:cNvSpPr>
            <a:spLocks noGrp="1"/>
          </p:cNvSpPr>
          <p:nvPr>
            <p:ph type="title"/>
          </p:nvPr>
        </p:nvSpPr>
        <p:spPr>
          <a:xfrm>
            <a:off x="3289994" y="71438"/>
            <a:ext cx="6178550" cy="792162"/>
          </a:xfrm>
        </p:spPr>
        <p:txBody>
          <a:bodyPr/>
          <a:lstStyle/>
          <a:p>
            <a:r>
              <a:rPr lang="de-DE" sz="2400" dirty="0" smtClean="0"/>
              <a:t>Schwerpunkt 2012: Open Data Business</a:t>
            </a:r>
            <a:endParaRPr lang="de-AT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358902-76C9-4639-946B-AE1B47C9BECA}" type="slidenum">
              <a:rPr lang="de-AT" smtClean="0"/>
              <a:pPr>
                <a:defRPr/>
              </a:pPr>
              <a:t>16</a:t>
            </a:fld>
            <a:endParaRPr lang="de-AT"/>
          </a:p>
        </p:txBody>
      </p:sp>
      <p:sp>
        <p:nvSpPr>
          <p:cNvPr id="7" name="Eingekerbter Richtungspfeil 6"/>
          <p:cNvSpPr/>
          <p:nvPr/>
        </p:nvSpPr>
        <p:spPr>
          <a:xfrm>
            <a:off x="755650" y="3203575"/>
            <a:ext cx="2087563" cy="1296988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 err="1">
                <a:solidFill>
                  <a:schemeClr val="tx1"/>
                </a:solidFill>
              </a:rPr>
              <a:t>Govs</a:t>
            </a:r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8" name="Eingekerbter Richtungspfeil 7"/>
          <p:cNvSpPr/>
          <p:nvPr/>
        </p:nvSpPr>
        <p:spPr>
          <a:xfrm>
            <a:off x="2411413" y="3203575"/>
            <a:ext cx="2736850" cy="1296988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 err="1">
                <a:solidFill>
                  <a:schemeClr val="tx1"/>
                </a:solidFill>
              </a:rPr>
              <a:t>AppMakers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13" name="Gekrümmte Verbindung 12"/>
          <p:cNvCxnSpPr>
            <a:stCxn id="8" idx="2"/>
            <a:endCxn id="7" idx="2"/>
          </p:cNvCxnSpPr>
          <p:nvPr/>
        </p:nvCxnSpPr>
        <p:spPr>
          <a:xfrm rot="5400000">
            <a:off x="2466182" y="3510756"/>
            <a:ext cx="12700" cy="1979613"/>
          </a:xfrm>
          <a:prstGeom prst="curvedConnector3">
            <a:avLst>
              <a:gd name="adj1" fmla="val 4418182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2228850" y="5013325"/>
            <a:ext cx="3460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400" dirty="0">
                <a:latin typeface="+mj-lt"/>
              </a:rPr>
              <a:t>€</a:t>
            </a:r>
            <a:endParaRPr lang="de-AT" sz="2400" dirty="0">
              <a:latin typeface="+mj-lt"/>
            </a:endParaRPr>
          </a:p>
        </p:txBody>
      </p:sp>
      <p:cxnSp>
        <p:nvCxnSpPr>
          <p:cNvPr id="23" name="Gekrümmte Verbindung 22"/>
          <p:cNvCxnSpPr>
            <a:stCxn id="8" idx="0"/>
            <a:endCxn id="7" idx="0"/>
          </p:cNvCxnSpPr>
          <p:nvPr/>
        </p:nvCxnSpPr>
        <p:spPr>
          <a:xfrm rot="16200000" flipV="1">
            <a:off x="2466182" y="2213768"/>
            <a:ext cx="12700" cy="1979613"/>
          </a:xfrm>
          <a:prstGeom prst="curvedConnector3">
            <a:avLst>
              <a:gd name="adj1" fmla="val 4605190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/>
          <p:cNvSpPr txBox="1"/>
          <p:nvPr/>
        </p:nvSpPr>
        <p:spPr>
          <a:xfrm>
            <a:off x="6988175" y="3213100"/>
            <a:ext cx="14716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i="1" dirty="0">
                <a:latin typeface="+mj-lt"/>
              </a:rPr>
              <a:t>Smart </a:t>
            </a:r>
            <a:r>
              <a:rPr lang="de-DE" i="1" dirty="0" err="1">
                <a:latin typeface="+mj-lt"/>
              </a:rPr>
              <a:t>apps</a:t>
            </a:r>
            <a:endParaRPr lang="de-DE" i="1" dirty="0">
              <a:latin typeface="+mj-lt"/>
            </a:endParaRPr>
          </a:p>
        </p:txBody>
      </p:sp>
      <p:sp>
        <p:nvSpPr>
          <p:cNvPr id="17420" name="Textfeld 30"/>
          <p:cNvSpPr txBox="1">
            <a:spLocks noChangeArrowheads="1"/>
          </p:cNvSpPr>
          <p:nvPr/>
        </p:nvSpPr>
        <p:spPr bwMode="auto">
          <a:xfrm>
            <a:off x="2195513" y="1844675"/>
            <a:ext cx="722312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>
                <a:latin typeface="Courier New" pitchFamily="49" charset="0"/>
                <a:cs typeface="Courier New" pitchFamily="49" charset="0"/>
              </a:rPr>
              <a:t>01101</a:t>
            </a:r>
          </a:p>
          <a:p>
            <a:r>
              <a:rPr lang="de-DE" sz="1400">
                <a:latin typeface="Courier New" pitchFamily="49" charset="0"/>
                <a:cs typeface="Courier New" pitchFamily="49" charset="0"/>
              </a:rPr>
              <a:t>00111</a:t>
            </a:r>
          </a:p>
          <a:p>
            <a:r>
              <a:rPr lang="de-DE" sz="1400">
                <a:latin typeface="Courier New" pitchFamily="49" charset="0"/>
                <a:cs typeface="Courier New" pitchFamily="49" charset="0"/>
              </a:rPr>
              <a:t>11001</a:t>
            </a:r>
            <a:endParaRPr lang="de-AT" sz="14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3" name="Eingekerbter Richtungspfeil 42"/>
          <p:cNvSpPr/>
          <p:nvPr/>
        </p:nvSpPr>
        <p:spPr>
          <a:xfrm>
            <a:off x="4716463" y="3213100"/>
            <a:ext cx="2439987" cy="1295400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 err="1">
                <a:solidFill>
                  <a:schemeClr val="tx1"/>
                </a:solidFill>
              </a:rPr>
              <a:t>Citizens</a:t>
            </a:r>
            <a:endParaRPr lang="de-AT" dirty="0">
              <a:solidFill>
                <a:schemeClr val="tx1"/>
              </a:solidFill>
            </a:endParaRPr>
          </a:p>
        </p:txBody>
      </p:sp>
      <p:cxnSp>
        <p:nvCxnSpPr>
          <p:cNvPr id="52" name="Gekrümmte Verbindung 51"/>
          <p:cNvCxnSpPr>
            <a:stCxn id="43" idx="0"/>
            <a:endCxn id="8" idx="0"/>
          </p:cNvCxnSpPr>
          <p:nvPr/>
        </p:nvCxnSpPr>
        <p:spPr>
          <a:xfrm rot="16200000" flipV="1">
            <a:off x="4529138" y="2130425"/>
            <a:ext cx="9525" cy="2155825"/>
          </a:xfrm>
          <a:prstGeom prst="curvedConnector3">
            <a:avLst>
              <a:gd name="adj1" fmla="val 7086686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3" name="Textfeld 56"/>
          <p:cNvSpPr txBox="1">
            <a:spLocks noChangeArrowheads="1"/>
          </p:cNvSpPr>
          <p:nvPr/>
        </p:nvSpPr>
        <p:spPr bwMode="auto">
          <a:xfrm>
            <a:off x="4138613" y="1844675"/>
            <a:ext cx="72072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>
                <a:latin typeface="Courier New" pitchFamily="49" charset="0"/>
                <a:cs typeface="Courier New" pitchFamily="49" charset="0"/>
              </a:rPr>
              <a:t>01101</a:t>
            </a:r>
          </a:p>
          <a:p>
            <a:r>
              <a:rPr lang="de-DE" sz="1400">
                <a:latin typeface="Courier New" pitchFamily="49" charset="0"/>
                <a:cs typeface="Courier New" pitchFamily="49" charset="0"/>
              </a:rPr>
              <a:t>00111</a:t>
            </a:r>
          </a:p>
          <a:p>
            <a:r>
              <a:rPr lang="de-DE" sz="1400">
                <a:latin typeface="Courier New" pitchFamily="49" charset="0"/>
                <a:cs typeface="Courier New" pitchFamily="49" charset="0"/>
              </a:rPr>
              <a:t>11001</a:t>
            </a:r>
            <a:endParaRPr lang="de-AT" sz="140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8" name="Gekrümmte Verbindung 57"/>
          <p:cNvCxnSpPr>
            <a:stCxn id="43" idx="2"/>
            <a:endCxn id="8" idx="2"/>
          </p:cNvCxnSpPr>
          <p:nvPr/>
        </p:nvCxnSpPr>
        <p:spPr>
          <a:xfrm rot="5400000" flipH="1">
            <a:off x="4529932" y="3426619"/>
            <a:ext cx="7937" cy="2155825"/>
          </a:xfrm>
          <a:prstGeom prst="curvedConnector3">
            <a:avLst>
              <a:gd name="adj1" fmla="val -6441409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feld 61"/>
          <p:cNvSpPr txBox="1"/>
          <p:nvPr/>
        </p:nvSpPr>
        <p:spPr>
          <a:xfrm>
            <a:off x="4356100" y="5013325"/>
            <a:ext cx="3460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400" dirty="0">
                <a:latin typeface="+mj-lt"/>
              </a:rPr>
              <a:t>€</a:t>
            </a:r>
            <a:endParaRPr lang="de-AT" sz="2400" dirty="0">
              <a:latin typeface="+mj-lt"/>
            </a:endParaRPr>
          </a:p>
        </p:txBody>
      </p:sp>
      <p:cxnSp>
        <p:nvCxnSpPr>
          <p:cNvPr id="17" name="Gerade Verbindung 16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755650" y="1107464"/>
            <a:ext cx="18934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Open Data 1.0</a:t>
            </a:r>
            <a:endParaRPr lang="de-AT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Grafik 43" descr="iStock_000013485370XSmal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7625" y="3644900"/>
            <a:ext cx="144145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el 1"/>
          <p:cNvSpPr>
            <a:spLocks noGrp="1"/>
          </p:cNvSpPr>
          <p:nvPr>
            <p:ph type="title"/>
          </p:nvPr>
        </p:nvSpPr>
        <p:spPr>
          <a:xfrm>
            <a:off x="3275856" y="65088"/>
            <a:ext cx="6178550" cy="792162"/>
          </a:xfrm>
        </p:spPr>
        <p:txBody>
          <a:bodyPr/>
          <a:lstStyle/>
          <a:p>
            <a:r>
              <a:rPr lang="de-DE" sz="2400" dirty="0"/>
              <a:t>Schwerpunkt 2012: Open Data Business</a:t>
            </a:r>
            <a:endParaRPr lang="de-AT" sz="2400" dirty="0" smtClean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77F702-F915-4588-A5FA-304AB3FB8801}" type="slidenum">
              <a:rPr lang="de-AT" smtClean="0"/>
              <a:pPr>
                <a:defRPr/>
              </a:pPr>
              <a:t>17</a:t>
            </a:fld>
            <a:endParaRPr lang="de-AT"/>
          </a:p>
        </p:txBody>
      </p:sp>
      <p:sp>
        <p:nvSpPr>
          <p:cNvPr id="7" name="Eingekerbter Richtungspfeil 6"/>
          <p:cNvSpPr/>
          <p:nvPr/>
        </p:nvSpPr>
        <p:spPr>
          <a:xfrm>
            <a:off x="107950" y="2924175"/>
            <a:ext cx="2087563" cy="1296988"/>
          </a:xfrm>
          <a:prstGeom prst="chevron">
            <a:avLst/>
          </a:prstGeom>
          <a:solidFill>
            <a:srgbClr val="D20847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 err="1">
                <a:solidFill>
                  <a:schemeClr val="bg1"/>
                </a:solidFill>
              </a:rPr>
              <a:t>Govs</a:t>
            </a: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8" name="Eingekerbter Richtungspfeil 7"/>
          <p:cNvSpPr/>
          <p:nvPr/>
        </p:nvSpPr>
        <p:spPr>
          <a:xfrm>
            <a:off x="1763713" y="2924175"/>
            <a:ext cx="2232025" cy="1296988"/>
          </a:xfrm>
          <a:prstGeom prst="chevron">
            <a:avLst/>
          </a:prstGeom>
          <a:solidFill>
            <a:srgbClr val="EBA53D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>
                <a:solidFill>
                  <a:schemeClr val="tx1"/>
                </a:solidFill>
              </a:rPr>
              <a:t>Media/Data </a:t>
            </a:r>
            <a:r>
              <a:rPr lang="de-DE" dirty="0" err="1">
                <a:solidFill>
                  <a:schemeClr val="tx1"/>
                </a:solidFill>
              </a:rPr>
              <a:t>broker</a:t>
            </a:r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9" name="Eingekerbter Richtungspfeil 8"/>
          <p:cNvSpPr/>
          <p:nvPr/>
        </p:nvSpPr>
        <p:spPr>
          <a:xfrm>
            <a:off x="3563938" y="2924175"/>
            <a:ext cx="2376487" cy="1296988"/>
          </a:xfrm>
          <a:prstGeom prst="chevron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>
                <a:solidFill>
                  <a:schemeClr val="tx1"/>
                </a:solidFill>
              </a:rPr>
              <a:t>Enter</a:t>
            </a:r>
          </a:p>
          <a:p>
            <a:pPr algn="ctr">
              <a:defRPr/>
            </a:pPr>
            <a:r>
              <a:rPr lang="de-DE" dirty="0" err="1">
                <a:solidFill>
                  <a:schemeClr val="tx1"/>
                </a:solidFill>
              </a:rPr>
              <a:t>prises</a:t>
            </a:r>
            <a:endParaRPr lang="de-AT" dirty="0">
              <a:solidFill>
                <a:schemeClr val="tx1"/>
              </a:solidFill>
            </a:endParaRPr>
          </a:p>
        </p:txBody>
      </p:sp>
      <p:cxnSp>
        <p:nvCxnSpPr>
          <p:cNvPr id="11" name="Gekrümmte Verbindung 10"/>
          <p:cNvCxnSpPr>
            <a:stCxn id="9" idx="2"/>
            <a:endCxn id="7" idx="2"/>
          </p:cNvCxnSpPr>
          <p:nvPr/>
        </p:nvCxnSpPr>
        <p:spPr>
          <a:xfrm rot="5400000">
            <a:off x="2627313" y="2420938"/>
            <a:ext cx="12700" cy="3600450"/>
          </a:xfrm>
          <a:prstGeom prst="curvedConnector3">
            <a:avLst>
              <a:gd name="adj1" fmla="val 8812987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krümmte Verbindung 12"/>
          <p:cNvCxnSpPr>
            <a:stCxn id="8" idx="2"/>
            <a:endCxn id="7" idx="2"/>
          </p:cNvCxnSpPr>
          <p:nvPr/>
        </p:nvCxnSpPr>
        <p:spPr>
          <a:xfrm rot="5400000">
            <a:off x="1691482" y="3356769"/>
            <a:ext cx="12700" cy="1728787"/>
          </a:xfrm>
          <a:prstGeom prst="curvedConnector3">
            <a:avLst>
              <a:gd name="adj1" fmla="val 5633766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2411413" y="5170488"/>
            <a:ext cx="549275" cy="922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5400" dirty="0">
                <a:latin typeface="+mj-lt"/>
              </a:rPr>
              <a:t>€</a:t>
            </a:r>
            <a:endParaRPr lang="de-AT" sz="5400" dirty="0">
              <a:latin typeface="+mj-lt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476375" y="4437063"/>
            <a:ext cx="3984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3200" dirty="0">
                <a:latin typeface="+mj-lt"/>
              </a:rPr>
              <a:t>€</a:t>
            </a:r>
            <a:endParaRPr lang="de-AT" sz="3200" dirty="0">
              <a:latin typeface="+mj-lt"/>
            </a:endParaRPr>
          </a:p>
        </p:txBody>
      </p:sp>
      <p:cxnSp>
        <p:nvCxnSpPr>
          <p:cNvPr id="19" name="Gekrümmte Verbindung 18"/>
          <p:cNvCxnSpPr>
            <a:stCxn id="9" idx="0"/>
            <a:endCxn id="8" idx="0"/>
          </p:cNvCxnSpPr>
          <p:nvPr/>
        </p:nvCxnSpPr>
        <p:spPr>
          <a:xfrm rot="16200000" flipV="1">
            <a:off x="3491707" y="1988343"/>
            <a:ext cx="12700" cy="1871663"/>
          </a:xfrm>
          <a:prstGeom prst="curvedConnector3">
            <a:avLst>
              <a:gd name="adj1" fmla="val 3576623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krümmte Verbindung 22"/>
          <p:cNvCxnSpPr>
            <a:stCxn id="9" idx="0"/>
            <a:endCxn id="7" idx="0"/>
          </p:cNvCxnSpPr>
          <p:nvPr/>
        </p:nvCxnSpPr>
        <p:spPr>
          <a:xfrm rot="16200000" flipV="1">
            <a:off x="2627313" y="1123950"/>
            <a:ext cx="12700" cy="3600450"/>
          </a:xfrm>
          <a:prstGeom prst="curvedConnector3">
            <a:avLst>
              <a:gd name="adj1" fmla="val 7971428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/>
          <p:cNvSpPr txBox="1"/>
          <p:nvPr/>
        </p:nvSpPr>
        <p:spPr>
          <a:xfrm>
            <a:off x="7583488" y="2420938"/>
            <a:ext cx="1597025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i="1" dirty="0">
                <a:latin typeface="+mj-lt"/>
              </a:rPr>
              <a:t>Smart </a:t>
            </a:r>
            <a:r>
              <a:rPr lang="de-DE" sz="1600" i="1" dirty="0" err="1">
                <a:latin typeface="+mj-lt"/>
              </a:rPr>
              <a:t>apps</a:t>
            </a:r>
            <a:endParaRPr lang="de-DE" sz="1600" i="1" dirty="0">
              <a:latin typeface="+mj-lt"/>
            </a:endParaRPr>
          </a:p>
          <a:p>
            <a:pPr>
              <a:defRPr/>
            </a:pPr>
            <a:r>
              <a:rPr lang="de-DE" sz="1600" i="1" dirty="0">
                <a:latin typeface="+mj-lt"/>
              </a:rPr>
              <a:t>Smart </a:t>
            </a:r>
            <a:r>
              <a:rPr lang="de-DE" sz="1600" i="1" dirty="0" err="1">
                <a:latin typeface="+mj-lt"/>
              </a:rPr>
              <a:t>products</a:t>
            </a:r>
            <a:endParaRPr lang="de-DE" sz="1600" i="1" dirty="0">
              <a:latin typeface="+mj-lt"/>
            </a:endParaRPr>
          </a:p>
          <a:p>
            <a:pPr>
              <a:defRPr/>
            </a:pPr>
            <a:r>
              <a:rPr lang="de-DE" sz="1600" i="1" dirty="0">
                <a:latin typeface="+mj-lt"/>
              </a:rPr>
              <a:t>Smart </a:t>
            </a:r>
            <a:r>
              <a:rPr lang="de-DE" sz="1600" i="1" dirty="0" err="1">
                <a:latin typeface="+mj-lt"/>
              </a:rPr>
              <a:t>systems</a:t>
            </a:r>
            <a:endParaRPr lang="de-AT" sz="1600" i="1" dirty="0">
              <a:latin typeface="+mj-lt"/>
            </a:endParaRPr>
          </a:p>
        </p:txBody>
      </p:sp>
      <p:sp>
        <p:nvSpPr>
          <p:cNvPr id="19472" name="Textfeld 30"/>
          <p:cNvSpPr txBox="1">
            <a:spLocks noChangeArrowheads="1"/>
          </p:cNvSpPr>
          <p:nvPr/>
        </p:nvSpPr>
        <p:spPr bwMode="auto">
          <a:xfrm>
            <a:off x="827088" y="1538288"/>
            <a:ext cx="72231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>
                <a:latin typeface="Courier New" pitchFamily="49" charset="0"/>
                <a:cs typeface="Courier New" pitchFamily="49" charset="0"/>
              </a:rPr>
              <a:t>01101</a:t>
            </a:r>
          </a:p>
          <a:p>
            <a:r>
              <a:rPr lang="de-DE" sz="1400">
                <a:latin typeface="Courier New" pitchFamily="49" charset="0"/>
                <a:cs typeface="Courier New" pitchFamily="49" charset="0"/>
              </a:rPr>
              <a:t>00111</a:t>
            </a:r>
          </a:p>
          <a:p>
            <a:r>
              <a:rPr lang="de-DE" sz="1400">
                <a:latin typeface="Courier New" pitchFamily="49" charset="0"/>
                <a:cs typeface="Courier New" pitchFamily="49" charset="0"/>
              </a:rPr>
              <a:t>11001</a:t>
            </a:r>
            <a:endParaRPr lang="de-AT" sz="14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473" name="Textfeld 31"/>
          <p:cNvSpPr txBox="1">
            <a:spLocks noChangeArrowheads="1"/>
          </p:cNvSpPr>
          <p:nvPr/>
        </p:nvSpPr>
        <p:spPr bwMode="auto">
          <a:xfrm>
            <a:off x="2195513" y="1970088"/>
            <a:ext cx="72231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>
                <a:latin typeface="Courier New" pitchFamily="49" charset="0"/>
                <a:cs typeface="Courier New" pitchFamily="49" charset="0"/>
              </a:rPr>
              <a:t>01101</a:t>
            </a:r>
          </a:p>
          <a:p>
            <a:r>
              <a:rPr lang="de-DE" sz="1400">
                <a:latin typeface="Courier New" pitchFamily="49" charset="0"/>
                <a:cs typeface="Courier New" pitchFamily="49" charset="0"/>
              </a:rPr>
              <a:t>00111</a:t>
            </a:r>
          </a:p>
          <a:p>
            <a:r>
              <a:rPr lang="de-DE" sz="1400">
                <a:latin typeface="Courier New" pitchFamily="49" charset="0"/>
                <a:cs typeface="Courier New" pitchFamily="49" charset="0"/>
              </a:rPr>
              <a:t>11001</a:t>
            </a:r>
            <a:endParaRPr lang="de-AT" sz="14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3" name="Eingekerbter Richtungspfeil 32"/>
          <p:cNvSpPr/>
          <p:nvPr/>
        </p:nvSpPr>
        <p:spPr>
          <a:xfrm>
            <a:off x="5516563" y="2924175"/>
            <a:ext cx="2511425" cy="1296988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de-DE" sz="1600" dirty="0" err="1">
                <a:solidFill>
                  <a:schemeClr val="tx1"/>
                </a:solidFill>
              </a:rPr>
              <a:t>Citizens</a:t>
            </a:r>
            <a:r>
              <a:rPr lang="de-DE" sz="1600" dirty="0">
                <a:solidFill>
                  <a:schemeClr val="tx1"/>
                </a:solidFill>
              </a:rPr>
              <a:t/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600" dirty="0">
                <a:solidFill>
                  <a:schemeClr val="tx1"/>
                </a:solidFill>
              </a:rPr>
              <a:t>Customers</a:t>
            </a:r>
          </a:p>
          <a:p>
            <a:pPr algn="ctr">
              <a:defRPr/>
            </a:pPr>
            <a:r>
              <a:rPr lang="de-DE" sz="1600" dirty="0" err="1">
                <a:solidFill>
                  <a:schemeClr val="tx1"/>
                </a:solidFill>
              </a:rPr>
              <a:t>Employees</a:t>
            </a:r>
            <a:endParaRPr lang="de-AT" sz="1600" dirty="0">
              <a:solidFill>
                <a:schemeClr val="tx1"/>
              </a:solidFill>
            </a:endParaRPr>
          </a:p>
        </p:txBody>
      </p:sp>
      <p:cxnSp>
        <p:nvCxnSpPr>
          <p:cNvPr id="34" name="Gekrümmte Verbindung 33"/>
          <p:cNvCxnSpPr>
            <a:stCxn id="9" idx="2"/>
            <a:endCxn id="8" idx="2"/>
          </p:cNvCxnSpPr>
          <p:nvPr/>
        </p:nvCxnSpPr>
        <p:spPr>
          <a:xfrm rot="5400000">
            <a:off x="3491707" y="3285331"/>
            <a:ext cx="12700" cy="1871663"/>
          </a:xfrm>
          <a:prstGeom prst="curvedConnector3">
            <a:avLst>
              <a:gd name="adj1" fmla="val 3109088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krümmte Verbindung 37"/>
          <p:cNvCxnSpPr>
            <a:stCxn id="33" idx="2"/>
            <a:endCxn id="9" idx="2"/>
          </p:cNvCxnSpPr>
          <p:nvPr/>
        </p:nvCxnSpPr>
        <p:spPr>
          <a:xfrm rot="5400000">
            <a:off x="5437982" y="3210719"/>
            <a:ext cx="12700" cy="2020887"/>
          </a:xfrm>
          <a:prstGeom prst="curvedConnector3">
            <a:avLst>
              <a:gd name="adj1" fmla="val 3763639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feld 44"/>
          <p:cNvSpPr txBox="1"/>
          <p:nvPr/>
        </p:nvSpPr>
        <p:spPr>
          <a:xfrm>
            <a:off x="2916238" y="4500563"/>
            <a:ext cx="427037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3600" dirty="0">
                <a:latin typeface="+mj-lt"/>
              </a:rPr>
              <a:t>€</a:t>
            </a:r>
            <a:endParaRPr lang="de-AT" sz="3600" dirty="0">
              <a:latin typeface="+mj-lt"/>
            </a:endParaRPr>
          </a:p>
        </p:txBody>
      </p:sp>
      <p:sp>
        <p:nvSpPr>
          <p:cNvPr id="47" name="Textfeld 46"/>
          <p:cNvSpPr txBox="1"/>
          <p:nvPr/>
        </p:nvSpPr>
        <p:spPr>
          <a:xfrm>
            <a:off x="5003800" y="4524375"/>
            <a:ext cx="830263" cy="1568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9600" dirty="0">
                <a:latin typeface="+mj-lt"/>
              </a:rPr>
              <a:t>€</a:t>
            </a:r>
            <a:endParaRPr lang="de-AT" sz="9600" dirty="0">
              <a:latin typeface="+mj-lt"/>
            </a:endParaRPr>
          </a:p>
        </p:txBody>
      </p:sp>
      <p:cxnSp>
        <p:nvCxnSpPr>
          <p:cNvPr id="48" name="Gekrümmte Verbindung 47"/>
          <p:cNvCxnSpPr>
            <a:stCxn id="33" idx="0"/>
            <a:endCxn id="9" idx="0"/>
          </p:cNvCxnSpPr>
          <p:nvPr/>
        </p:nvCxnSpPr>
        <p:spPr>
          <a:xfrm rot="16200000" flipV="1">
            <a:off x="5437982" y="1913731"/>
            <a:ext cx="12700" cy="2020887"/>
          </a:xfrm>
          <a:prstGeom prst="curvedConnector3">
            <a:avLst>
              <a:gd name="adj1" fmla="val 3763631"/>
            </a:avLst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80" name="Textfeld 51"/>
          <p:cNvSpPr txBox="1">
            <a:spLocks noChangeArrowheads="1"/>
          </p:cNvSpPr>
          <p:nvPr/>
        </p:nvSpPr>
        <p:spPr bwMode="auto">
          <a:xfrm>
            <a:off x="4905375" y="1292225"/>
            <a:ext cx="11064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400" b="1">
                <a:latin typeface="Courier New" pitchFamily="49" charset="0"/>
                <a:cs typeface="Courier New" pitchFamily="49" charset="0"/>
              </a:rPr>
              <a:t>01101</a:t>
            </a:r>
          </a:p>
          <a:p>
            <a:r>
              <a:rPr lang="de-DE" sz="2400" b="1">
                <a:latin typeface="Courier New" pitchFamily="49" charset="0"/>
                <a:cs typeface="Courier New" pitchFamily="49" charset="0"/>
              </a:rPr>
              <a:t>00111</a:t>
            </a:r>
          </a:p>
          <a:p>
            <a:r>
              <a:rPr lang="de-DE" sz="2400" b="1">
                <a:latin typeface="Courier New" pitchFamily="49" charset="0"/>
                <a:cs typeface="Courier New" pitchFamily="49" charset="0"/>
              </a:rPr>
              <a:t>11001</a:t>
            </a:r>
            <a:endParaRPr lang="de-AT" sz="2400" b="1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4" name="Gerade Verbindung 23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hteck 1"/>
          <p:cNvSpPr/>
          <p:nvPr/>
        </p:nvSpPr>
        <p:spPr>
          <a:xfrm>
            <a:off x="107950" y="857250"/>
            <a:ext cx="18934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/>
              <a:t>Open Data 1.0</a:t>
            </a:r>
            <a:endParaRPr lang="de-AT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nummernplatzhalter 2"/>
          <p:cNvSpPr txBox="1">
            <a:spLocks noGrp="1"/>
          </p:cNvSpPr>
          <p:nvPr/>
        </p:nvSpPr>
        <p:spPr bwMode="auto">
          <a:xfrm>
            <a:off x="7956550" y="6481763"/>
            <a:ext cx="730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9D472A1F-62C9-4564-BAE8-1B92EA2F795C}" type="slidenum">
              <a:rPr lang="de-AT" sz="1200">
                <a:latin typeface="Verdana" pitchFamily="34" charset="0"/>
              </a:rPr>
              <a:pPr algn="r" eaLnBrk="1" hangingPunct="1"/>
              <a:t>18</a:t>
            </a:fld>
            <a:endParaRPr lang="de-AT" sz="1200">
              <a:latin typeface="Verdana" pitchFamily="34" charset="0"/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309938" y="65088"/>
            <a:ext cx="58340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AT" sz="2400" dirty="0" smtClean="0">
                <a:solidFill>
                  <a:srgbClr val="339966"/>
                </a:solidFill>
                <a:latin typeface="Trebuchet MS" pitchFamily="34" charset="0"/>
              </a:rPr>
              <a:t>Erfolgskriterien für Open Data</a:t>
            </a:r>
            <a:endParaRPr lang="de-AT" sz="2400" dirty="0">
              <a:solidFill>
                <a:srgbClr val="339966"/>
              </a:solidFill>
              <a:latin typeface="Trebuchet MS" pitchFamily="34" charset="0"/>
            </a:endParaRPr>
          </a:p>
        </p:txBody>
      </p:sp>
      <p:cxnSp>
        <p:nvCxnSpPr>
          <p:cNvPr id="8" name="Gerade Verbindung 7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043608" y="1196678"/>
            <a:ext cx="684076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AT" sz="2400" dirty="0" smtClean="0">
                <a:solidFill>
                  <a:srgbClr val="339966"/>
                </a:solidFill>
                <a:latin typeface="Trebuchet MS" pitchFamily="34" charset="0"/>
              </a:rPr>
              <a:t>Erfolgskriterien für konkrete Business Modelle</a:t>
            </a:r>
            <a:endParaRPr lang="de-AT" sz="2400" dirty="0">
              <a:solidFill>
                <a:srgbClr val="339966"/>
              </a:solidFill>
              <a:latin typeface="Trebuchet MS" pitchFamily="34" charset="0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348880"/>
            <a:ext cx="84391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14"/>
          <p:cNvSpPr txBox="1">
            <a:spLocks noChangeArrowheads="1"/>
          </p:cNvSpPr>
          <p:nvPr/>
        </p:nvSpPr>
        <p:spPr bwMode="auto">
          <a:xfrm>
            <a:off x="755576" y="5096217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200" dirty="0" smtClean="0"/>
              <a:t>Basis: Open Government Data </a:t>
            </a:r>
            <a:r>
              <a:rPr lang="en-US" sz="1200" dirty="0" err="1" smtClean="0"/>
              <a:t>Umfrage</a:t>
            </a:r>
            <a:r>
              <a:rPr lang="en-US" sz="1200" dirty="0" smtClean="0"/>
              <a:t>, Q1/2012, </a:t>
            </a:r>
            <a:r>
              <a:rPr lang="en-US" sz="1200" dirty="0" smtClean="0">
                <a:hlinkClick r:id="rId4"/>
              </a:rPr>
              <a:t>http://bit.ly/OGD-Umfrage-2012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nummernplatzhalter 2"/>
          <p:cNvSpPr txBox="1">
            <a:spLocks noGrp="1"/>
          </p:cNvSpPr>
          <p:nvPr/>
        </p:nvSpPr>
        <p:spPr bwMode="auto">
          <a:xfrm>
            <a:off x="7956550" y="6481763"/>
            <a:ext cx="73025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9D472A1F-62C9-4564-BAE8-1B92EA2F795C}" type="slidenum">
              <a:rPr lang="de-AT" sz="1200">
                <a:latin typeface="Verdana" pitchFamily="34" charset="0"/>
              </a:rPr>
              <a:pPr algn="r" eaLnBrk="1" hangingPunct="1"/>
              <a:t>19</a:t>
            </a:fld>
            <a:endParaRPr lang="de-AT" sz="1200">
              <a:latin typeface="Verdana" pitchFamily="34" charset="0"/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309938" y="65088"/>
            <a:ext cx="58340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AT" sz="2400" dirty="0" smtClean="0">
                <a:solidFill>
                  <a:srgbClr val="339966"/>
                </a:solidFill>
                <a:latin typeface="Trebuchet MS" pitchFamily="34" charset="0"/>
              </a:rPr>
              <a:t>Erfolgskriterien für Open Data</a:t>
            </a:r>
            <a:endParaRPr lang="de-AT" sz="2400" dirty="0">
              <a:solidFill>
                <a:srgbClr val="339966"/>
              </a:solidFill>
              <a:latin typeface="Trebuchet MS" pitchFamily="34" charset="0"/>
            </a:endParaRPr>
          </a:p>
        </p:txBody>
      </p:sp>
      <p:cxnSp>
        <p:nvCxnSpPr>
          <p:cNvPr id="8" name="Gerade Verbindung 7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043608" y="1196678"/>
            <a:ext cx="684076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e-AT" sz="2400" dirty="0" smtClean="0">
                <a:solidFill>
                  <a:srgbClr val="339966"/>
                </a:solidFill>
                <a:latin typeface="Trebuchet MS" pitchFamily="34" charset="0"/>
              </a:rPr>
              <a:t>Wirtschaftliche Potentiale bei Open Data</a:t>
            </a:r>
            <a:endParaRPr lang="de-AT" sz="2400" dirty="0">
              <a:solidFill>
                <a:srgbClr val="339966"/>
              </a:solidFill>
              <a:latin typeface="Trebuchet MS" pitchFamily="34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327126"/>
            <a:ext cx="84582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14"/>
          <p:cNvSpPr txBox="1">
            <a:spLocks noChangeArrowheads="1"/>
          </p:cNvSpPr>
          <p:nvPr/>
        </p:nvSpPr>
        <p:spPr bwMode="auto">
          <a:xfrm>
            <a:off x="755576" y="5096217"/>
            <a:ext cx="7848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200" dirty="0" smtClean="0"/>
              <a:t>Basis: Open Government Data </a:t>
            </a:r>
            <a:r>
              <a:rPr lang="en-US" sz="1200" dirty="0" err="1" smtClean="0"/>
              <a:t>Umfrage</a:t>
            </a:r>
            <a:r>
              <a:rPr lang="en-US" sz="1200" dirty="0" smtClean="0"/>
              <a:t>, Q1/2012, </a:t>
            </a:r>
            <a:r>
              <a:rPr lang="en-US" sz="1200" dirty="0" smtClean="0">
                <a:hlinkClick r:id="rId4"/>
              </a:rPr>
              <a:t>http://bit.ly/OGD-Umfrage-2012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schoolofdata.org/files/2012/05/banner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219" y="4952494"/>
            <a:ext cx="3096741" cy="128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0" name="Titel 1"/>
          <p:cNvSpPr>
            <a:spLocks noGrp="1"/>
          </p:cNvSpPr>
          <p:nvPr>
            <p:ph type="title"/>
          </p:nvPr>
        </p:nvSpPr>
        <p:spPr>
          <a:xfrm>
            <a:off x="3362002" y="71438"/>
            <a:ext cx="6178550" cy="792162"/>
          </a:xfrm>
        </p:spPr>
        <p:txBody>
          <a:bodyPr/>
          <a:lstStyle/>
          <a:p>
            <a:r>
              <a:rPr lang="de-DE" dirty="0" smtClean="0">
                <a:latin typeface="Calibri" pitchFamily="34" charset="0"/>
                <a:cs typeface="Calibri" pitchFamily="34" charset="0"/>
              </a:rPr>
              <a:t>Open Data: Ausblick &amp; Anforderungen</a:t>
            </a:r>
            <a:endParaRPr lang="de-AT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1" name="Inhaltsplatzhalter 2"/>
          <p:cNvSpPr>
            <a:spLocks noGrp="1"/>
          </p:cNvSpPr>
          <p:nvPr>
            <p:ph idx="1"/>
          </p:nvPr>
        </p:nvSpPr>
        <p:spPr>
          <a:xfrm>
            <a:off x="611188" y="2348533"/>
            <a:ext cx="8137525" cy="3528739"/>
          </a:xfrm>
        </p:spPr>
        <p:txBody>
          <a:bodyPr/>
          <a:lstStyle/>
          <a:p>
            <a:r>
              <a:rPr lang="de-DE" sz="2000" b="1" dirty="0" smtClean="0">
                <a:latin typeface="Arial" pitchFamily="34" charset="0"/>
                <a:cs typeface="Arial" pitchFamily="34" charset="0"/>
              </a:rPr>
              <a:t>Publikationsprozess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 adaptieren (Was kann NICHT freigegeben werden)</a:t>
            </a:r>
          </a:p>
          <a:p>
            <a:r>
              <a:rPr lang="de-DE" sz="2000" dirty="0" smtClean="0">
                <a:latin typeface="Arial" pitchFamily="34" charset="0"/>
                <a:cs typeface="Arial" pitchFamily="34" charset="0"/>
              </a:rPr>
              <a:t>Freigabe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von </a:t>
            </a:r>
            <a:r>
              <a:rPr lang="de-DE" sz="2000" b="1" dirty="0">
                <a:latin typeface="Arial" pitchFamily="34" charset="0"/>
                <a:cs typeface="Arial" pitchFamily="34" charset="0"/>
              </a:rPr>
              <a:t>Daten 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und 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Pflege der </a:t>
            </a:r>
            <a:r>
              <a:rPr lang="de-DE" sz="2000" b="1" dirty="0" smtClean="0">
                <a:latin typeface="Arial" pitchFamily="34" charset="0"/>
                <a:cs typeface="Arial" pitchFamily="34" charset="0"/>
              </a:rPr>
              <a:t>Metadaten</a:t>
            </a:r>
            <a:endParaRPr lang="de-DE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000" b="1" dirty="0">
                <a:latin typeface="Arial" pitchFamily="34" charset="0"/>
                <a:cs typeface="Arial" pitchFamily="34" charset="0"/>
              </a:rPr>
              <a:t>Interoperabilität &amp; </a:t>
            </a:r>
            <a:r>
              <a:rPr lang="de-DE" sz="2000" b="1" dirty="0" smtClean="0">
                <a:latin typeface="Arial" pitchFamily="34" charset="0"/>
                <a:cs typeface="Arial" pitchFamily="34" charset="0"/>
              </a:rPr>
              <a:t>Standardisierung 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de-DE" sz="2000" dirty="0">
                <a:latin typeface="Arial" pitchFamily="34" charset="0"/>
                <a:cs typeface="Arial" pitchFamily="34" charset="0"/>
              </a:rPr>
              <a:t>ISA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, ADMS, DCAT, ….)</a:t>
            </a:r>
          </a:p>
          <a:p>
            <a:r>
              <a:rPr lang="de-DE" sz="2000" b="1" dirty="0" err="1" smtClean="0">
                <a:latin typeface="Arial" pitchFamily="34" charset="0"/>
                <a:cs typeface="Arial" pitchFamily="34" charset="0"/>
              </a:rPr>
              <a:t>Linked</a:t>
            </a:r>
            <a:r>
              <a:rPr lang="de-DE" sz="2000" b="1" dirty="0" smtClean="0">
                <a:latin typeface="Arial" pitchFamily="34" charset="0"/>
                <a:cs typeface="Arial" pitchFamily="34" charset="0"/>
              </a:rPr>
              <a:t> Open Data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 (LOD) Prinzipien und Technologien</a:t>
            </a:r>
          </a:p>
          <a:p>
            <a:r>
              <a:rPr lang="de-DE" sz="2000" b="1" dirty="0" smtClean="0">
                <a:latin typeface="Arial" pitchFamily="34" charset="0"/>
                <a:cs typeface="Arial" pitchFamily="34" charset="0"/>
              </a:rPr>
              <a:t>Mehrsprachige Lösungen 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(Europäische Dimension)</a:t>
            </a:r>
          </a:p>
          <a:p>
            <a:r>
              <a:rPr lang="de-DE" sz="2000" dirty="0" smtClean="0">
                <a:latin typeface="Arial" pitchFamily="34" charset="0"/>
                <a:cs typeface="Arial" pitchFamily="34" charset="0"/>
              </a:rPr>
              <a:t>EU-weite </a:t>
            </a:r>
            <a:r>
              <a:rPr lang="de-DE" sz="2000" b="1" dirty="0" smtClean="0">
                <a:latin typeface="Arial" pitchFamily="34" charset="0"/>
                <a:cs typeface="Arial" pitchFamily="34" charset="0"/>
              </a:rPr>
              <a:t>Lizenzempfehlungen</a:t>
            </a:r>
          </a:p>
          <a:p>
            <a:r>
              <a:rPr lang="de-DE" sz="2000" b="1" dirty="0" smtClean="0">
                <a:latin typeface="Arial" pitchFamily="34" charset="0"/>
                <a:cs typeface="Arial" pitchFamily="34" charset="0"/>
              </a:rPr>
              <a:t>Ausbildung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 zum Thema Open Data &amp; Datenbewirtschaftung </a:t>
            </a:r>
            <a:br>
              <a:rPr lang="de-DE" sz="2000" dirty="0" smtClean="0">
                <a:latin typeface="Arial" pitchFamily="34" charset="0"/>
                <a:cs typeface="Arial" pitchFamily="34" charset="0"/>
              </a:rPr>
            </a:br>
            <a:r>
              <a:rPr lang="de-DE" sz="2000" dirty="0" err="1" smtClean="0">
                <a:latin typeface="Arial" pitchFamily="34" charset="0"/>
                <a:cs typeface="Arial" pitchFamily="34" charset="0"/>
              </a:rPr>
              <a:t>zB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sz="2000" dirty="0" smtClean="0">
                <a:latin typeface="Arial" pitchFamily="34" charset="0"/>
                <a:cs typeface="Arial" pitchFamily="34" charset="0"/>
                <a:hlinkClick r:id="rId3"/>
              </a:rPr>
              <a:t>School </a:t>
            </a:r>
            <a:r>
              <a:rPr lang="de-DE" sz="2000" dirty="0" err="1" smtClean="0">
                <a:latin typeface="Arial" pitchFamily="34" charset="0"/>
                <a:cs typeface="Arial" pitchFamily="34" charset="0"/>
                <a:hlinkClick r:id="rId3"/>
              </a:rPr>
              <a:t>of</a:t>
            </a:r>
            <a:r>
              <a:rPr lang="de-DE" sz="2000" dirty="0" smtClean="0">
                <a:latin typeface="Arial" pitchFamily="34" charset="0"/>
                <a:cs typeface="Arial" pitchFamily="34" charset="0"/>
                <a:hlinkClick r:id="rId3"/>
              </a:rPr>
              <a:t> Data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de-DE" sz="2000" dirty="0" smtClean="0">
                <a:latin typeface="Arial" pitchFamily="34" charset="0"/>
                <a:cs typeface="Arial" pitchFamily="34" charset="0"/>
                <a:hlinkClick r:id="rId4"/>
              </a:rPr>
              <a:t>Open Data Institute</a:t>
            </a:r>
            <a:r>
              <a:rPr lang="de-DE" sz="2000" dirty="0" smtClean="0">
                <a:latin typeface="Arial" pitchFamily="34" charset="0"/>
                <a:cs typeface="Arial" pitchFamily="34" charset="0"/>
              </a:rPr>
              <a:t>, …</a:t>
            </a:r>
            <a:endParaRPr lang="de-DE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76F4F79-6E2F-4B1B-8832-35E2FCA12480}" type="slidenum">
              <a:rPr lang="de-AT" smtClean="0"/>
              <a:pPr>
                <a:defRPr/>
              </a:pPr>
              <a:t>20</a:t>
            </a:fld>
            <a:endParaRPr lang="de-AT"/>
          </a:p>
        </p:txBody>
      </p:sp>
      <p:cxnSp>
        <p:nvCxnSpPr>
          <p:cNvPr id="6" name="Gerade Verbindung 5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 descr="European Data Forum &lt;h1&gt;European Data Forum 2012&lt;/h1&gt;&lt;br /&gt;June 6-7, 2012, Copenhagen D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6" y="1220942"/>
            <a:ext cx="2524497" cy="84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EMIC2012_Banner%20isa%20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993215"/>
            <a:ext cx="2952327" cy="121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m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309998"/>
            <a:ext cx="1512168" cy="73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EU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076269"/>
            <a:ext cx="1638300" cy="113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6381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el 1"/>
          <p:cNvSpPr>
            <a:spLocks noGrp="1"/>
          </p:cNvSpPr>
          <p:nvPr>
            <p:ph type="title"/>
          </p:nvPr>
        </p:nvSpPr>
        <p:spPr>
          <a:xfrm>
            <a:off x="3375025" y="65088"/>
            <a:ext cx="3500438" cy="792162"/>
          </a:xfrm>
        </p:spPr>
        <p:txBody>
          <a:bodyPr/>
          <a:lstStyle/>
          <a:p>
            <a:r>
              <a:rPr lang="de-AT" smtClean="0"/>
              <a:t>Infos &amp; Kontakt</a:t>
            </a:r>
          </a:p>
        </p:txBody>
      </p:sp>
      <p:sp>
        <p:nvSpPr>
          <p:cNvPr id="48131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3F95DD8-0DD0-4E30-A09A-4C626EC5816F}" type="slidenum">
              <a:rPr lang="de-AT" smtClean="0"/>
              <a:pPr>
                <a:defRPr/>
              </a:pPr>
              <a:t>21</a:t>
            </a:fld>
            <a:endParaRPr lang="de-AT" smtClean="0"/>
          </a:p>
        </p:txBody>
      </p:sp>
      <p:sp>
        <p:nvSpPr>
          <p:cNvPr id="38916" name="Textfeld 6"/>
          <p:cNvSpPr txBox="1">
            <a:spLocks noChangeArrowheads="1"/>
          </p:cNvSpPr>
          <p:nvPr/>
        </p:nvSpPr>
        <p:spPr bwMode="auto">
          <a:xfrm>
            <a:off x="2843213" y="1165225"/>
            <a:ext cx="540067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de-AT" sz="1800" b="1" dirty="0"/>
              <a:t>Martin Kaltenböck, CMC</a:t>
            </a:r>
          </a:p>
          <a:p>
            <a:pPr eaLnBrk="1" hangingPunct="1"/>
            <a:r>
              <a:rPr lang="de-AT" sz="1800" dirty="0" err="1"/>
              <a:t>Semantic</a:t>
            </a:r>
            <a:r>
              <a:rPr lang="de-AT" sz="1800" dirty="0"/>
              <a:t> Web Company GmbH (SWC)</a:t>
            </a:r>
          </a:p>
          <a:p>
            <a:pPr eaLnBrk="1" hangingPunct="1"/>
            <a:endParaRPr lang="de-AT" sz="1800" dirty="0"/>
          </a:p>
          <a:p>
            <a:pPr eaLnBrk="1" hangingPunct="1"/>
            <a:r>
              <a:rPr lang="de-AT" sz="1800" dirty="0" err="1" smtClean="0"/>
              <a:t>Mariahilfer</a:t>
            </a:r>
            <a:r>
              <a:rPr lang="de-AT" sz="1800" dirty="0" smtClean="0"/>
              <a:t> </a:t>
            </a:r>
            <a:r>
              <a:rPr lang="de-AT" sz="1800" dirty="0" err="1" smtClean="0"/>
              <a:t>Strasse</a:t>
            </a:r>
            <a:r>
              <a:rPr lang="de-AT" sz="1800" dirty="0" smtClean="0"/>
              <a:t> 70/8</a:t>
            </a:r>
            <a:endParaRPr lang="de-AT" sz="1800" dirty="0"/>
          </a:p>
          <a:p>
            <a:pPr eaLnBrk="1" hangingPunct="1"/>
            <a:r>
              <a:rPr lang="de-AT" sz="1800" dirty="0" smtClean="0"/>
              <a:t>A – 1070 Wien</a:t>
            </a:r>
            <a:endParaRPr lang="de-AT" sz="1800" dirty="0"/>
          </a:p>
        </p:txBody>
      </p:sp>
      <p:sp>
        <p:nvSpPr>
          <p:cNvPr id="38917" name="Textfeld 6"/>
          <p:cNvSpPr txBox="1">
            <a:spLocks noChangeArrowheads="1"/>
          </p:cNvSpPr>
          <p:nvPr/>
        </p:nvSpPr>
        <p:spPr bwMode="auto">
          <a:xfrm>
            <a:off x="107950" y="3789363"/>
            <a:ext cx="3240088" cy="229235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xtLst/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de-AT" sz="1600" b="1" dirty="0" err="1"/>
              <a:t>Semantic</a:t>
            </a:r>
            <a:r>
              <a:rPr lang="de-AT" sz="1600" b="1" dirty="0"/>
              <a:t> Web Company (SWC)</a:t>
            </a:r>
            <a:r>
              <a:rPr lang="de-AT" sz="1600" dirty="0"/>
              <a:t/>
            </a:r>
            <a:br>
              <a:rPr lang="de-AT" sz="1600" dirty="0"/>
            </a:br>
            <a:endParaRPr lang="de-AT" sz="1600" dirty="0"/>
          </a:p>
          <a:p>
            <a:pPr eaLnBrk="1" hangingPunct="1"/>
            <a:r>
              <a:rPr lang="de-AT" sz="1600" b="1" dirty="0"/>
              <a:t>Web</a:t>
            </a:r>
            <a:r>
              <a:rPr lang="de-AT" sz="1600" dirty="0"/>
              <a:t/>
            </a:r>
            <a:br>
              <a:rPr lang="de-AT" sz="1600" dirty="0"/>
            </a:br>
            <a:r>
              <a:rPr lang="de-AT" sz="1600" dirty="0">
                <a:hlinkClick r:id="rId2"/>
              </a:rPr>
              <a:t>http://www.semantic-web.at</a:t>
            </a:r>
            <a:endParaRPr lang="de-AT" sz="1600" dirty="0"/>
          </a:p>
          <a:p>
            <a:pPr eaLnBrk="1" hangingPunct="1"/>
            <a:r>
              <a:rPr lang="de-AT" sz="1600" dirty="0">
                <a:hlinkClick r:id="rId3"/>
              </a:rPr>
              <a:t>http://blog.semantic-web.at</a:t>
            </a:r>
            <a:endParaRPr lang="de-AT" sz="1600" dirty="0"/>
          </a:p>
          <a:p>
            <a:pPr eaLnBrk="1" hangingPunct="1"/>
            <a:endParaRPr lang="de-AT" sz="1600" dirty="0"/>
          </a:p>
          <a:p>
            <a:pPr eaLnBrk="1" hangingPunct="1"/>
            <a:r>
              <a:rPr lang="de-AT" sz="1500" dirty="0">
                <a:hlinkClick r:id="rId4"/>
              </a:rPr>
              <a:t>m.kaltenboeck@semantic-web.at</a:t>
            </a:r>
            <a:endParaRPr lang="de-AT" sz="1500" dirty="0"/>
          </a:p>
          <a:p>
            <a:pPr eaLnBrk="1" hangingPunct="1"/>
            <a:endParaRPr lang="de-AT" sz="1600" dirty="0"/>
          </a:p>
          <a:p>
            <a:pPr eaLnBrk="1" hangingPunct="1"/>
            <a:r>
              <a:rPr lang="de-AT" sz="1600" dirty="0"/>
              <a:t>Phone: +43-1-402 12 </a:t>
            </a:r>
            <a:r>
              <a:rPr lang="de-AT" sz="1600" dirty="0" smtClean="0"/>
              <a:t>35</a:t>
            </a:r>
            <a:endParaRPr lang="de-AT" sz="1600" dirty="0"/>
          </a:p>
        </p:txBody>
      </p:sp>
      <p:sp>
        <p:nvSpPr>
          <p:cNvPr id="38918" name="Textfeld 6"/>
          <p:cNvSpPr txBox="1">
            <a:spLocks noChangeArrowheads="1"/>
          </p:cNvSpPr>
          <p:nvPr/>
        </p:nvSpPr>
        <p:spPr bwMode="auto">
          <a:xfrm>
            <a:off x="6443663" y="3798888"/>
            <a:ext cx="2592387" cy="2308324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de-AT" sz="1600" b="1" dirty="0" smtClean="0"/>
              <a:t>Open </a:t>
            </a:r>
            <a:r>
              <a:rPr lang="de-AT" sz="1600" b="1" dirty="0" err="1" smtClean="0"/>
              <a:t>Knowledge</a:t>
            </a:r>
            <a:r>
              <a:rPr lang="de-AT" sz="1600" b="1" dirty="0" smtClean="0"/>
              <a:t> </a:t>
            </a:r>
            <a:br>
              <a:rPr lang="de-AT" sz="1600" b="1" dirty="0" smtClean="0"/>
            </a:br>
            <a:r>
              <a:rPr lang="de-AT" sz="1600" b="1" dirty="0" smtClean="0"/>
              <a:t>Forum Österreich</a:t>
            </a:r>
            <a:endParaRPr lang="de-AT" sz="1600" b="1" dirty="0"/>
          </a:p>
          <a:p>
            <a:pPr algn="ctr" eaLnBrk="1" hangingPunct="1"/>
            <a:endParaRPr lang="de-AT" sz="1600" b="1" dirty="0"/>
          </a:p>
          <a:p>
            <a:pPr algn="ctr" eaLnBrk="1" hangingPunct="1"/>
            <a:r>
              <a:rPr lang="de-AT" sz="1600" b="1" dirty="0" smtClean="0"/>
              <a:t>OKFO / OGD Austria</a:t>
            </a:r>
          </a:p>
          <a:p>
            <a:pPr algn="ctr" eaLnBrk="1" hangingPunct="1"/>
            <a:endParaRPr lang="de-AT" sz="1600" b="1" dirty="0"/>
          </a:p>
          <a:p>
            <a:pPr eaLnBrk="1" hangingPunct="1"/>
            <a:endParaRPr lang="de-AT" sz="1600" dirty="0"/>
          </a:p>
          <a:p>
            <a:pPr eaLnBrk="1" hangingPunct="1"/>
            <a:r>
              <a:rPr lang="de-AT" sz="1600" b="1" dirty="0"/>
              <a:t>Web</a:t>
            </a:r>
            <a:r>
              <a:rPr lang="de-AT" sz="1600" dirty="0">
                <a:hlinkClick r:id="rId5"/>
              </a:rPr>
              <a:t/>
            </a:r>
            <a:br>
              <a:rPr lang="de-AT" sz="1600" dirty="0">
                <a:hlinkClick r:id="rId5"/>
              </a:rPr>
            </a:br>
            <a:r>
              <a:rPr lang="de-AT" sz="1600" dirty="0">
                <a:hlinkClick r:id="rId5"/>
              </a:rPr>
              <a:t>http://gov.opendata.at</a:t>
            </a:r>
            <a:endParaRPr lang="de-AT" sz="1600" dirty="0"/>
          </a:p>
          <a:p>
            <a:pPr eaLnBrk="1" hangingPunct="1"/>
            <a:endParaRPr lang="de-AT" sz="1600" dirty="0"/>
          </a:p>
        </p:txBody>
      </p:sp>
      <p:pic>
        <p:nvPicPr>
          <p:cNvPr id="38919" name="Grafik 8" descr="OpenGovData-logo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563813"/>
            <a:ext cx="1546225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989263"/>
            <a:ext cx="2663825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96975"/>
            <a:ext cx="1336675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3" name="Textfeld 6"/>
          <p:cNvSpPr txBox="1">
            <a:spLocks noChangeArrowheads="1"/>
          </p:cNvSpPr>
          <p:nvPr/>
        </p:nvSpPr>
        <p:spPr bwMode="auto">
          <a:xfrm>
            <a:off x="3609975" y="3794125"/>
            <a:ext cx="2617788" cy="2308225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xtLst/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de-AT" sz="1600" b="1" dirty="0"/>
              <a:t>LOD2</a:t>
            </a:r>
          </a:p>
          <a:p>
            <a:pPr algn="ctr" eaLnBrk="1" hangingPunct="1"/>
            <a:r>
              <a:rPr lang="de-AT" sz="1600" b="1" dirty="0" err="1"/>
              <a:t>Creating</a:t>
            </a:r>
            <a:r>
              <a:rPr lang="de-AT" sz="1600" b="1" dirty="0"/>
              <a:t> </a:t>
            </a:r>
            <a:r>
              <a:rPr lang="de-AT" sz="1600" b="1" dirty="0" err="1"/>
              <a:t>Knowledge</a:t>
            </a:r>
            <a:r>
              <a:rPr lang="de-AT" sz="1600" b="1" dirty="0"/>
              <a:t> out </a:t>
            </a:r>
            <a:r>
              <a:rPr lang="de-AT" sz="1600" b="1" dirty="0" err="1"/>
              <a:t>of</a:t>
            </a:r>
            <a:r>
              <a:rPr lang="de-AT" sz="1600" b="1" dirty="0"/>
              <a:t> </a:t>
            </a:r>
            <a:r>
              <a:rPr lang="de-AT" sz="1600" b="1" dirty="0" err="1"/>
              <a:t>Interlinked</a:t>
            </a:r>
            <a:r>
              <a:rPr lang="de-AT" sz="1600" b="1" dirty="0"/>
              <a:t> Data</a:t>
            </a:r>
          </a:p>
          <a:p>
            <a:pPr eaLnBrk="1" hangingPunct="1"/>
            <a:endParaRPr lang="de-AT" sz="1600" dirty="0"/>
          </a:p>
          <a:p>
            <a:pPr eaLnBrk="1" hangingPunct="1"/>
            <a:r>
              <a:rPr lang="de-AT" sz="1600" b="1" dirty="0"/>
              <a:t>Web</a:t>
            </a:r>
            <a:r>
              <a:rPr lang="de-AT" sz="1600" dirty="0">
                <a:hlinkClick r:id="rId5"/>
              </a:rPr>
              <a:t/>
            </a:r>
            <a:br>
              <a:rPr lang="de-AT" sz="1600" dirty="0">
                <a:hlinkClick r:id="rId5"/>
              </a:rPr>
            </a:br>
            <a:r>
              <a:rPr lang="de-AT" sz="1600" dirty="0">
                <a:hlinkClick r:id="rId9"/>
              </a:rPr>
              <a:t>http://www.lod2.eu</a:t>
            </a:r>
            <a:endParaRPr lang="de-AT" sz="1600" dirty="0"/>
          </a:p>
          <a:p>
            <a:pPr eaLnBrk="1" hangingPunct="1"/>
            <a:r>
              <a:rPr lang="de-AT" sz="1600" b="1" dirty="0"/>
              <a:t>Blog</a:t>
            </a:r>
          </a:p>
          <a:p>
            <a:pPr eaLnBrk="1" hangingPunct="1"/>
            <a:r>
              <a:rPr lang="de-AT" sz="1600" dirty="0">
                <a:hlinkClick r:id="rId10"/>
              </a:rPr>
              <a:t>http://blog.lod2.eu</a:t>
            </a:r>
            <a:r>
              <a:rPr lang="de-AT" sz="1600" dirty="0"/>
              <a:t> </a:t>
            </a:r>
          </a:p>
          <a:p>
            <a:pPr eaLnBrk="1" hangingPunct="1"/>
            <a:endParaRPr lang="de-AT" sz="1600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4175820" y="2610186"/>
            <a:ext cx="1248213" cy="963277"/>
            <a:chOff x="4175820" y="2610186"/>
            <a:chExt cx="1248213" cy="963277"/>
          </a:xfrm>
        </p:grpSpPr>
        <p:pic>
          <p:nvPicPr>
            <p:cNvPr id="38922" name="Picture 11"/>
            <p:cNvPicPr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5820" y="2610186"/>
              <a:ext cx="1242607" cy="963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38924" name="Picture 3"/>
            <p:cNvPicPr>
              <a:picLocks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754" y="2924944"/>
              <a:ext cx="431279" cy="367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pic>
        <p:nvPicPr>
          <p:cNvPr id="38925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938" y="2636912"/>
            <a:ext cx="715962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Gerade Verbindung 13"/>
          <p:cNvCxnSpPr/>
          <p:nvPr/>
        </p:nvCxnSpPr>
        <p:spPr>
          <a:xfrm>
            <a:off x="3419475" y="857250"/>
            <a:ext cx="5727700" cy="0"/>
          </a:xfrm>
          <a:prstGeom prst="line">
            <a:avLst/>
          </a:prstGeom>
          <a:ln>
            <a:solidFill>
              <a:srgbClr val="339966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799</Words>
  <Application>Microsoft Office PowerPoint</Application>
  <PresentationFormat>Bildschirmpräsentation (4:3)</PresentationFormat>
  <Paragraphs>224</Paragraphs>
  <Slides>21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2" baseType="lpstr">
      <vt:lpstr>Standarddesign</vt:lpstr>
      <vt:lpstr>Open Government Data in Österreich Stakeholder - Historie – Status – Ausblick &amp; Vision 28.06. 2012, opendata.ch Konferenz 2012, Zürich, Schweiz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Schwerpunkt 2012: Open Data Business</vt:lpstr>
      <vt:lpstr>Schwerpunkt 2012: Open Data Business</vt:lpstr>
      <vt:lpstr>PowerPoint-Präsentation</vt:lpstr>
      <vt:lpstr>PowerPoint-Präsentation</vt:lpstr>
      <vt:lpstr>Open Data: Ausblick &amp; Anforderungen</vt:lpstr>
      <vt:lpstr>Infos &amp; Kontakt</vt:lpstr>
    </vt:vector>
  </TitlesOfParts>
  <Company>Semantic Web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Data Portale</dc:title>
  <dc:subject>Architekturprinzipien</dc:subject>
  <dc:creator>Andreas Blumauer</dc:creator>
  <cp:lastModifiedBy>kaltenboeckm</cp:lastModifiedBy>
  <cp:revision>368</cp:revision>
  <dcterms:created xsi:type="dcterms:W3CDTF">2007-09-03T15:08:05Z</dcterms:created>
  <dcterms:modified xsi:type="dcterms:W3CDTF">2012-06-28T07:35:57Z</dcterms:modified>
</cp:coreProperties>
</file>